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</p:sldIdLst>
  <p:sldSz cx="6858000" cy="9144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3" autoAdjust="0"/>
    <p:restoredTop sz="94638" autoAdjust="0"/>
  </p:normalViewPr>
  <p:slideViewPr>
    <p:cSldViewPr>
      <p:cViewPr>
        <p:scale>
          <a:sx n="84" d="100"/>
          <a:sy n="84" d="100"/>
        </p:scale>
        <p:origin x="-195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E734C3-EE56-42AE-9CCD-3A18014B6090}" type="datetimeFigureOut">
              <a:rPr lang="fr-FR" smtClean="0"/>
              <a:pPr/>
              <a:t>14/02/2014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EFFEE0-487D-4743-BC42-EB1B4689EF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5" t="1802" r="1" b="1152"/>
          <a:stretch/>
        </p:blipFill>
        <p:spPr>
          <a:xfrm>
            <a:off x="-171399" y="0"/>
            <a:ext cx="7056784" cy="93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s\aurelien.merono\Mes Documents\Administration\Presentation word\entetedo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0" y="1"/>
            <a:ext cx="6858000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1331640"/>
            <a:ext cx="4202758" cy="381642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404664" y="6159946"/>
            <a:ext cx="557216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 smtClean="0">
                <a:latin typeface="Arial"/>
                <a:ea typeface="Times New Roman"/>
                <a:cs typeface="Times New Roman"/>
              </a:rPr>
              <a:t>Inscriptions internet : </a:t>
            </a:r>
          </a:p>
          <a:p>
            <a:pPr algn="ctr">
              <a:spcAft>
                <a:spcPts val="0"/>
              </a:spcAft>
            </a:pPr>
            <a:r>
              <a:rPr lang="fr-FR" sz="1100" u="sng" dirty="0" smtClean="0">
                <a:latin typeface="Arial"/>
                <a:ea typeface="Times New Roman"/>
                <a:cs typeface="Times New Roman"/>
              </a:rPr>
              <a:t>colloque-ies-2014.wix.com/</a:t>
            </a:r>
            <a:r>
              <a:rPr lang="fr-FR" sz="1100" u="sng" dirty="0" err="1" smtClean="0">
                <a:latin typeface="Arial"/>
                <a:ea typeface="Times New Roman"/>
                <a:cs typeface="Times New Roman"/>
              </a:rPr>
              <a:t>is</a:t>
            </a:r>
            <a:r>
              <a:rPr lang="fr-FR" sz="1100" u="sng" dirty="0" smtClean="0">
                <a:latin typeface="Arial"/>
                <a:ea typeface="Times New Roman"/>
                <a:cs typeface="Times New Roman"/>
              </a:rPr>
              <a:t>-et-territoires</a:t>
            </a:r>
            <a:r>
              <a:rPr lang="fr-FR" sz="1100" dirty="0" smtClean="0">
                <a:latin typeface="Arial"/>
                <a:ea typeface="Times New Roman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endParaRPr lang="fr-FR" sz="1100" dirty="0" smtClean="0">
              <a:latin typeface="Cambri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dirty="0" smtClean="0">
                <a:latin typeface="Arial"/>
                <a:ea typeface="Times New Roman"/>
                <a:cs typeface="Times New Roman"/>
              </a:rPr>
              <a:t>E-mail :</a:t>
            </a:r>
            <a:r>
              <a:rPr lang="fr-FR" sz="11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fr-FR" sz="1100" u="sng" dirty="0" smtClean="0">
                <a:latin typeface="Arial"/>
                <a:ea typeface="Times New Roman"/>
                <a:cs typeface="Times New Roman"/>
              </a:rPr>
              <a:t>colloque-ies-2014@inmano.com</a:t>
            </a:r>
          </a:p>
          <a:p>
            <a:pPr algn="ctr">
              <a:spcAft>
                <a:spcPts val="0"/>
              </a:spcAft>
            </a:pPr>
            <a:endParaRPr lang="fr-FR" sz="1100" dirty="0" smtClean="0">
              <a:latin typeface="Arial"/>
              <a:ea typeface="Times New Roman"/>
              <a:cs typeface="Times New Roman"/>
            </a:endParaRPr>
          </a:p>
          <a:p>
            <a:pPr lvl="0" algn="ctr"/>
            <a:r>
              <a:rPr lang="fr-FR" sz="11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Responsable pédagogique Master 2 Pro. IES </a:t>
            </a:r>
            <a:r>
              <a:rPr lang="fr-FR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M. </a:t>
            </a:r>
            <a:r>
              <a:rPr lang="fr-FR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Bourgou</a:t>
            </a:r>
            <a:endParaRPr lang="fr-FR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fr-FR" sz="11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taoufik.bourgou@univ-lyon3.fr</a:t>
            </a:r>
            <a:endParaRPr lang="fr-FR" sz="1100" u="sng" dirty="0" smtClean="0">
              <a:latin typeface="Cambri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dirty="0" smtClean="0">
                <a:latin typeface="Arial"/>
                <a:ea typeface="Times New Roman"/>
                <a:cs typeface="Times New Roman"/>
              </a:rPr>
              <a:t> </a:t>
            </a:r>
          </a:p>
          <a:p>
            <a:pPr lvl="0" algn="ctr"/>
            <a:r>
              <a:rPr lang="fr-FR" sz="1100" b="1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Responsable organisation colloque</a:t>
            </a:r>
            <a:r>
              <a:rPr lang="fr-FR" sz="11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 : </a:t>
            </a:r>
            <a:r>
              <a:rPr lang="fr-FR" sz="11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</a:t>
            </a:r>
            <a:r>
              <a:rPr lang="fr-FR" sz="11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. Godineau </a:t>
            </a:r>
            <a:r>
              <a:rPr lang="fr-FR" sz="11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/ M. Perez</a:t>
            </a:r>
          </a:p>
          <a:p>
            <a:pPr lvl="0" algn="ctr"/>
            <a:r>
              <a:rPr lang="fr-FR" sz="1100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guillaume.godineau@univ-lyon3.fr  </a:t>
            </a:r>
          </a:p>
          <a:p>
            <a:pPr lvl="0" algn="ctr"/>
            <a:r>
              <a:rPr lang="fr-FR" sz="1100" u="sng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perez_marc@ymail.com</a:t>
            </a:r>
          </a:p>
          <a:p>
            <a:pPr algn="ctr">
              <a:spcAft>
                <a:spcPts val="0"/>
              </a:spcAft>
            </a:pPr>
            <a:endParaRPr lang="fr-FR" sz="1100" dirty="0" smtClean="0">
              <a:latin typeface="Cambri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b="1" u="sng" dirty="0" smtClean="0">
                <a:latin typeface="Arial"/>
                <a:ea typeface="Times New Roman"/>
                <a:cs typeface="Times New Roman"/>
              </a:rPr>
              <a:t>Responsable coordination colloque </a:t>
            </a:r>
            <a:r>
              <a:rPr lang="fr-FR" sz="1100" dirty="0" smtClean="0">
                <a:latin typeface="Arial"/>
                <a:ea typeface="Times New Roman"/>
                <a:cs typeface="Times New Roman"/>
              </a:rPr>
              <a:t>: M. </a:t>
            </a:r>
            <a:r>
              <a:rPr lang="fr-FR" sz="1100" dirty="0" err="1" smtClean="0">
                <a:latin typeface="Arial"/>
                <a:ea typeface="Times New Roman"/>
                <a:cs typeface="Times New Roman"/>
              </a:rPr>
              <a:t>Pierobon</a:t>
            </a:r>
            <a:r>
              <a:rPr lang="fr-FR" sz="1100" dirty="0" smtClean="0">
                <a:latin typeface="Arial"/>
                <a:ea typeface="Times New Roman"/>
                <a:cs typeface="Times New Roman"/>
              </a:rPr>
              <a:t> / Mme Richard</a:t>
            </a:r>
          </a:p>
          <a:p>
            <a:pPr algn="ctr">
              <a:spcAft>
                <a:spcPts val="0"/>
              </a:spcAft>
            </a:pPr>
            <a:r>
              <a:rPr lang="fr-FR" sz="1100" u="sng" dirty="0" smtClean="0">
                <a:latin typeface="Arial"/>
                <a:ea typeface="Times New Roman"/>
                <a:cs typeface="Times New Roman"/>
              </a:rPr>
              <a:t>damien.pierobon@etu.univ-lyon3.fr  / maureen.richard@etu.univ-lyon3.fr</a:t>
            </a:r>
            <a:endParaRPr lang="fr-FR" sz="1100" u="sng" dirty="0" smtClean="0">
              <a:latin typeface="Cambri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100" dirty="0" smtClean="0">
                <a:latin typeface="Arial"/>
                <a:ea typeface="Times New Roman"/>
                <a:cs typeface="Times New Roman"/>
              </a:rPr>
              <a:t> </a:t>
            </a:r>
            <a:endParaRPr lang="fr-FR" sz="1100" dirty="0" smtClean="0">
              <a:latin typeface="Cambri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fr-FR" sz="1100" dirty="0" smtClean="0"/>
          </a:p>
          <a:p>
            <a:pPr algn="ctr">
              <a:spcAft>
                <a:spcPts val="0"/>
              </a:spcAft>
            </a:pPr>
            <a:endParaRPr lang="fr-FR" sz="11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fr-FR" sz="1100" dirty="0" smtClean="0">
                <a:latin typeface="Cambria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8640" y="788436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 smtClean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20888" y="43792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itchFamily="34" charset="0"/>
                <a:cs typeface="Arial" pitchFamily="34" charset="0"/>
              </a:rPr>
              <a:t>Plan </a:t>
            </a: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d’accès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12776" y="555049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Contacts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rofils\aurelien.merono\Mes Documents\Administration\Presentation word\entetedo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0" y="1"/>
            <a:ext cx="6858000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76672" y="4067944"/>
            <a:ext cx="5904656" cy="3672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fr-FR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72816" y="7380312"/>
            <a:ext cx="4700840" cy="276999"/>
          </a:xfrm>
          <a:custGeom>
            <a:avLst/>
            <a:gdLst>
              <a:gd name="connsiteX0" fmla="*/ 0 w 4752528"/>
              <a:gd name="connsiteY0" fmla="*/ 0 h 646331"/>
              <a:gd name="connsiteX1" fmla="*/ 4752528 w 4752528"/>
              <a:gd name="connsiteY1" fmla="*/ 0 h 646331"/>
              <a:gd name="connsiteX2" fmla="*/ 4752528 w 4752528"/>
              <a:gd name="connsiteY2" fmla="*/ 646331 h 646331"/>
              <a:gd name="connsiteX3" fmla="*/ 0 w 4752528"/>
              <a:gd name="connsiteY3" fmla="*/ 646331 h 646331"/>
              <a:gd name="connsiteX4" fmla="*/ 0 w 4752528"/>
              <a:gd name="connsiteY4" fmla="*/ 0 h 646331"/>
              <a:gd name="connsiteX0" fmla="*/ 0 w 4752528"/>
              <a:gd name="connsiteY0" fmla="*/ 0 h 666651"/>
              <a:gd name="connsiteX1" fmla="*/ 4752528 w 4752528"/>
              <a:gd name="connsiteY1" fmla="*/ 0 h 666651"/>
              <a:gd name="connsiteX2" fmla="*/ 4752528 w 4752528"/>
              <a:gd name="connsiteY2" fmla="*/ 646331 h 666651"/>
              <a:gd name="connsiteX3" fmla="*/ 10160 w 4752528"/>
              <a:gd name="connsiteY3" fmla="*/ 666651 h 666651"/>
              <a:gd name="connsiteX4" fmla="*/ 0 w 4752528"/>
              <a:gd name="connsiteY4" fmla="*/ 0 h 666651"/>
              <a:gd name="connsiteX0" fmla="*/ 0 w 4752528"/>
              <a:gd name="connsiteY0" fmla="*/ 0 h 795456"/>
              <a:gd name="connsiteX1" fmla="*/ 4752528 w 4752528"/>
              <a:gd name="connsiteY1" fmla="*/ 0 h 795456"/>
              <a:gd name="connsiteX2" fmla="*/ 4752528 w 4752528"/>
              <a:gd name="connsiteY2" fmla="*/ 646331 h 795456"/>
              <a:gd name="connsiteX3" fmla="*/ 10160 w 4752528"/>
              <a:gd name="connsiteY3" fmla="*/ 666651 h 795456"/>
              <a:gd name="connsiteX4" fmla="*/ 0 w 4752528"/>
              <a:gd name="connsiteY4" fmla="*/ 0 h 795456"/>
              <a:gd name="connsiteX0" fmla="*/ 0 w 4772848"/>
              <a:gd name="connsiteY0" fmla="*/ 0 h 962799"/>
              <a:gd name="connsiteX1" fmla="*/ 4752528 w 4772848"/>
              <a:gd name="connsiteY1" fmla="*/ 0 h 962799"/>
              <a:gd name="connsiteX2" fmla="*/ 4772848 w 4772848"/>
              <a:gd name="connsiteY2" fmla="*/ 961291 h 962799"/>
              <a:gd name="connsiteX3" fmla="*/ 10160 w 4772848"/>
              <a:gd name="connsiteY3" fmla="*/ 666651 h 962799"/>
              <a:gd name="connsiteX4" fmla="*/ 0 w 4772848"/>
              <a:gd name="connsiteY4" fmla="*/ 0 h 96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48" h="962799">
                <a:moveTo>
                  <a:pt x="0" y="0"/>
                </a:moveTo>
                <a:lnTo>
                  <a:pt x="4752528" y="0"/>
                </a:lnTo>
                <a:lnTo>
                  <a:pt x="4772848" y="961291"/>
                </a:lnTo>
                <a:cubicBezTo>
                  <a:pt x="3192059" y="968064"/>
                  <a:pt x="1611269" y="964678"/>
                  <a:pt x="10160" y="666651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r"/>
            <a:endParaRPr lang="fr-FR" sz="1200" dirty="0" smtClean="0">
              <a:latin typeface="Arial"/>
              <a:ea typeface="Calibri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7166" y="1521231"/>
            <a:ext cx="6168178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Depuis 2003, la faculté de Droit de l’Université Jean Moulin Lyon 3, consciente de l’émergence d’un secteur d’activités particulièrement porteur en Rhône-Alpes, a souhaité proposer une formation de niveau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Master 2 professionnel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spécialisée en Intelligence économique et stratégique. </a:t>
            </a: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La maitrise et la protection de l’information stratégique sont des enjeux majeurs qui nécessitent une approche à plusieurs échelles, qu’elle soit locale, nationale ou internationale. Cette formation apporte aux étudiants des compétences dans les domaines de la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veille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de la collecte, de l’analyse et du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traitement de l’information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. Autant d’outils qui leurs permettent d’évoluer dans les métiers du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conseil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en stratégie et développement, ou dans la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gestion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d’un service d’intelligence économique.</a:t>
            </a: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La formation du Master 2 IES s’articule autour de différents axes pédagogiques structurant les enseignements portant sur la compréhension des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enjeux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globaux en matière de relations et de sécurité internationales, de l’acquisition des savoirs fondamentaux de l’intelligence économique et stratégique, de la maitrise des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outils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et du cycle de l’information stratégique. La formation est spécialisée sur l’apport de l’IE pour la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gestion des risques stratégiques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en lien avec les territoires. Enfin, le diplôme propose un module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d’insertion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professionnelle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en formation initiale et de reconversion professionnelle en formation continue, concrétisé par la réalisation d’un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stage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obligatoire de trois à six mois.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b="1" u="sng" dirty="0" smtClean="0">
                <a:latin typeface="Arial" pitchFamily="34" charset="0"/>
                <a:cs typeface="Arial" pitchFamily="34" charset="0"/>
              </a:rPr>
              <a:t>Pourquoi ce colloque ?</a:t>
            </a:r>
          </a:p>
          <a:p>
            <a:pPr algn="just"/>
            <a:endParaRPr lang="fr-FR" sz="115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Les étudiants du Master 2 professionnel « Intelligence Economique et Stratégique », avec le soutien de l’équipe pédagogique et de la Faculté de Droit de l’Université Jean Moulin, organisent le 25 février 2014 la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fr-FR" sz="1150" b="1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 édition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du colloque annuel « Intelligence Economique et Stratégique ».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L’organisation du colloque est un des temps fort de la formation qui permet aux étudiants de créer un lien avec le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tissu économique et institutionnel régional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. Il a pour objectif d’associer l’ensemble des acteurs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publics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privés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associatifs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autour de l’Intelligence économique et stratégique en Rhône-Alpes. La réussite de ce colloque constitue une voie privilégiée pour favoriser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l’insertion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professionnelle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 des étudiants.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A titre d’exemples,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ces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dernières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années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les thèmes du colloque ont porté sur :</a:t>
            </a: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	- Les outils de l’Intelligence Economique face à la crise : </a:t>
            </a: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		Gérer et relancer  l’activité des PME en Rhône-Alpes :    </a:t>
            </a: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           	  -Passer à l’intelligence économique offensive : </a:t>
            </a: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		Quels défis pour les acteurs économiques en Rhône-Alpes ?      </a:t>
            </a:r>
          </a:p>
          <a:p>
            <a:r>
              <a:rPr lang="fr-FR" sz="1150" dirty="0" smtClean="0">
                <a:latin typeface="Arial" pitchFamily="34" charset="0"/>
                <a:cs typeface="Arial" pitchFamily="34" charset="0"/>
              </a:rPr>
              <a:t>	  - Intelligence Economique Territoriale et Attractivité à l’International : 		Regards croisés sur Rhône-Alpes .   </a:t>
            </a:r>
          </a:p>
          <a:p>
            <a:pPr algn="just"/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23108" y="757317"/>
            <a:ext cx="474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Le Master 2 professionnel IES de Lyon 3</a:t>
            </a:r>
          </a:p>
          <a:p>
            <a:endParaRPr 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fils\aurelien.merono\Mes Documents\Administration\Presentation word\entetedo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0" y="1"/>
            <a:ext cx="6858000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32656" y="1149722"/>
            <a:ext cx="6143668" cy="788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" b="1" dirty="0" smtClean="0"/>
              <a:t>L’intelligence économique et stratégique, </a:t>
            </a:r>
          </a:p>
          <a:p>
            <a:pPr algn="ctr"/>
            <a:r>
              <a:rPr lang="fr-FR" sz="1150" b="1" dirty="0" smtClean="0"/>
              <a:t>un outil au service de la performance des territoires :</a:t>
            </a:r>
          </a:p>
          <a:p>
            <a:pPr algn="ctr"/>
            <a:r>
              <a:rPr lang="fr-FR" sz="1150" b="1" dirty="0" smtClean="0"/>
              <a:t>Le cas de Rhône-Alpes</a:t>
            </a:r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Le concept de territoire évoque plusieurs notions : espace géographique et physique, espace politique, administratif, social, politique. </a:t>
            </a:r>
            <a:r>
              <a:rPr lang="fr-FR" sz="1150" dirty="0">
                <a:latin typeface="Arial" pitchFamily="34" charset="0"/>
                <a:cs typeface="Arial" pitchFamily="34" charset="0"/>
              </a:rPr>
              <a:t>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a définition économique semble aujourd’hui jouer un rôle décisif, méritant ainsi toute notre attention.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La nécessité du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des territoires, particulièrement au niveau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régional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a conduit à la mise en place de politiques publiques nationales, de synergies public-privé comme privé-privé. Ces pôles, clusters, regroupements, associations professionnelles et « grappes » d’entreprises, se connectent en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réseau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avec d’autres territoires, créant des interdépendances. </a:t>
            </a:r>
          </a:p>
          <a:p>
            <a:pPr algn="just"/>
            <a:endParaRPr lang="fr-FR" sz="115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La notion de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des territoires s’est imposée depuis plusieurs années. Les différentes structures se doivent d’être en capacité de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mesurer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la réussite de leur stratégie et d’évaluer l’organisation des acteurs publics et privés, dans le cadre de la réalisation de cette stratégie. 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 En quoi l’intelligence économique est-elle un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outil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au service de la performance du territoire économique ? Comment les acteurs économiques locaux envisagent-t-ils le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lien entre IE et performance des territoires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à travers les politiques publiques et les actions des acteurs privés dans ce domaine ? Quelles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synergies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pour la réalisation de quels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objectifs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 ? En quoi Rhône-Alpes se distingue-t-il ? Quelles sont les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attentes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des acteurs privés vis-à-vis des formations universitaires et des étudiants concernés ?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Afin d’approcher au mieux les différentes facettes de cette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thématique large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et complexe, il est crucial que cet évènement réunisse des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intervenants professionnels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issus tant du secteur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privé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. Leurs travaux propres ainsi que leur collaboration nous permettront d’envisager l’ensemble du sujet traité et de bénéficier de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retours d’expériences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variés et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d’analyses pratiques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sur le sujet.</a:t>
            </a:r>
          </a:p>
          <a:p>
            <a:pPr algn="just"/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50" dirty="0" smtClean="0">
                <a:latin typeface="Arial" pitchFamily="34" charset="0"/>
                <a:cs typeface="Arial" pitchFamily="34" charset="0"/>
              </a:rPr>
              <a:t>	Cet évènement s’adresse à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l’ensemble des acteurs régionaux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 des secteurs privé, institutionnel, académique, consulaire et associatif ainsi qu’aux étudiants concernés au sein de la communauté universitaire régionale. </a:t>
            </a:r>
          </a:p>
          <a:p>
            <a:endParaRPr lang="fr-FR" sz="1150" dirty="0" smtClean="0">
              <a:latin typeface="Arial" pitchFamily="34" charset="0"/>
              <a:cs typeface="Arial" pitchFamily="34" charset="0"/>
            </a:endParaRPr>
          </a:p>
          <a:p>
            <a:pPr marL="1254125" indent="-265113">
              <a:tabLst>
                <a:tab pos="1797050" algn="l"/>
              </a:tabLst>
            </a:pPr>
            <a:r>
              <a:rPr lang="fr-FR" sz="1150" dirty="0" smtClean="0">
                <a:latin typeface="Arial" pitchFamily="34" charset="0"/>
                <a:cs typeface="Arial" pitchFamily="34" charset="0"/>
              </a:rPr>
              <a:t>C’est avec plaisir que nous vous accueillerons le mardi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25 février 2014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dans les locaux de </a:t>
            </a: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la faculté de Droit 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de l’Université Jean Moulin, </a:t>
            </a:r>
          </a:p>
          <a:p>
            <a:pPr marL="1254125" indent="361950">
              <a:tabLst>
                <a:tab pos="1797050" algn="l"/>
              </a:tabLst>
            </a:pPr>
            <a:r>
              <a:rPr lang="fr-FR" sz="1150" b="1" dirty="0" smtClean="0">
                <a:latin typeface="Arial" pitchFamily="34" charset="0"/>
                <a:cs typeface="Arial" pitchFamily="34" charset="0"/>
              </a:rPr>
              <a:t>15 quai Claude Bernard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, amphithéâtre HUVELIN, de 14 à 18h.</a:t>
            </a:r>
          </a:p>
          <a:p>
            <a:pPr marL="1254125" indent="361950">
              <a:tabLst>
                <a:tab pos="1797050" algn="l"/>
              </a:tabLst>
            </a:pPr>
            <a:endParaRPr lang="fr-FR" sz="1150" dirty="0">
              <a:latin typeface="Arial" pitchFamily="34" charset="0"/>
              <a:cs typeface="Arial" pitchFamily="34" charset="0"/>
            </a:endParaRPr>
          </a:p>
          <a:p>
            <a:pPr marL="1254125" indent="361950">
              <a:tabLst>
                <a:tab pos="1797050" algn="l"/>
              </a:tabLst>
            </a:pPr>
            <a:r>
              <a:rPr lang="fr-FR" sz="1150" dirty="0" smtClean="0">
                <a:latin typeface="Arial" pitchFamily="34" charset="0"/>
                <a:cs typeface="Arial" pitchFamily="34" charset="0"/>
              </a:rPr>
              <a:t>			L’équipe pédagogique et les étudiants </a:t>
            </a:r>
          </a:p>
          <a:p>
            <a:pPr marL="1254125" indent="361950">
              <a:tabLst>
                <a:tab pos="1797050" algn="l"/>
              </a:tabLst>
            </a:pPr>
            <a:r>
              <a:rPr lang="fr-FR" sz="115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1150" dirty="0" smtClean="0">
                <a:latin typeface="Arial" pitchFamily="34" charset="0"/>
                <a:cs typeface="Arial" pitchFamily="34" charset="0"/>
              </a:rPr>
              <a:t>		du Master 2 professionnel IES</a:t>
            </a:r>
          </a:p>
          <a:p>
            <a:pPr algn="just"/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60848" y="50993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Le colloque IES 2014 </a:t>
            </a:r>
            <a:endParaRPr lang="fr-FR" sz="2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fils\aurelien.merono\Mes Documents\Administration\Presentation word\entetedo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"/>
          <a:stretch/>
        </p:blipFill>
        <p:spPr bwMode="auto">
          <a:xfrm>
            <a:off x="0" y="1"/>
            <a:ext cx="6858000" cy="91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99331"/>
              </p:ext>
            </p:extLst>
          </p:nvPr>
        </p:nvGraphicFramePr>
        <p:xfrm>
          <a:off x="0" y="1228944"/>
          <a:ext cx="6885384" cy="719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752"/>
                <a:gridCol w="5688632"/>
              </a:tblGrid>
              <a:tr h="360040">
                <a:tc rowSpan="3"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14h/14h30</a:t>
                      </a:r>
                    </a:p>
                    <a:p>
                      <a:pPr algn="ctr"/>
                      <a:endParaRPr lang="fr-FR" sz="1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Accueil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ouverture</a:t>
                      </a:r>
                    </a:p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 Franck MARMOZ - Doyen de la Faculté de Droit-Université Jean MOULIN LYON3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 Taoufik BOURGOU - Responsable du Master 2 pro. IE - Faculté de Droit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baseline="0" dirty="0" smtClean="0">
                          <a:latin typeface="Arial" pitchFamily="34" charset="0"/>
                          <a:cs typeface="Arial" pitchFamily="34" charset="0"/>
                        </a:rPr>
                        <a:t>M. Romain BLACHIER - Adjoint au maire en charge du commerce - Mairie du 7eme arrondissement - LYON </a:t>
                      </a:r>
                      <a:endParaRPr lang="fr-FR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Table-ronde</a:t>
                      </a: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L’IE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vecteur de performance interne des territoires en Rhône-Alpes</a:t>
                      </a:r>
                    </a:p>
                    <a:p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Modérateur : M. Michel COMMUN 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14h30</a:t>
                      </a:r>
                    </a:p>
                    <a:p>
                      <a:pPr algn="ctr"/>
                      <a:r>
                        <a:rPr lang="fr-FR" sz="10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M. Jean-Claude DESSEIGNE - Maire de Tassin-la-Demi-Lune - Président de TECHLID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624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Chef d’Escadron Robert KAUFLING</a:t>
                      </a:r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Région de Gendarmerie RHONE–ALPES- Section Intelligence Economique</a:t>
                      </a:r>
                      <a:endParaRPr lang="fr-FR" sz="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16h15</a:t>
                      </a:r>
                    </a:p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Mme Cécile HANNHART - ADERLY - Responsable Intelligence Economique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Mme Sarah CHABOUD - ADERLY - Responsable Industrie 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M. Laurent HAUSERMANN - ARKOON Network Security - Directeur Produit et service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Table-ronde 2</a:t>
                      </a:r>
                    </a:p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L’IE, vecteur de performance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à l’international pour </a:t>
                      </a: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Rhône-Alpes</a:t>
                      </a:r>
                    </a:p>
                    <a:p>
                      <a:pPr algn="just"/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Modérateur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M. Taoufik BOURGOU</a:t>
                      </a:r>
                      <a:endParaRPr lang="fr-FR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16h30</a:t>
                      </a:r>
                    </a:p>
                    <a:p>
                      <a:pPr algn="ctr"/>
                      <a:endParaRPr lang="fr-FR" sz="10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900" b="1" baseline="0" dirty="0" smtClean="0">
                          <a:latin typeface="Arial" pitchFamily="34" charset="0"/>
                          <a:cs typeface="Arial" pitchFamily="34" charset="0"/>
                        </a:rPr>
                        <a:t>M. Jean-Luc LOGEL - Président de la Fédération EDEN - PDG de la société CENTRALP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040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Mme Sandrine ALNET - ALLIZE Plasturgie - Responsable 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610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baseline="0" dirty="0" smtClean="0">
                          <a:latin typeface="Arial" pitchFamily="34" charset="0"/>
                          <a:cs typeface="Arial" pitchFamily="34" charset="0"/>
                        </a:rPr>
                        <a:t>M. Stephane KIRCHHERR - ADIT - Consultant pôle Intelligence Territoriale / Intelligence Compétitive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774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Mme Isabelle GINET-KAUDERS</a:t>
                      </a:r>
                      <a:r>
                        <a:rPr kumimoji="0" lang="fr-F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Conseiller du Commerce Extérieur en Rhône Alpes</a:t>
                      </a:r>
                      <a:r>
                        <a:rPr kumimoji="0"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Gérante Associée Société KAUDERS</a:t>
                      </a:r>
                      <a:r>
                        <a:rPr kumimoji="0" lang="fr-F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CONSULTING</a:t>
                      </a:r>
                      <a:endParaRPr lang="fr-FR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baseline="0" dirty="0" smtClean="0">
                          <a:latin typeface="Arial" pitchFamily="34" charset="0"/>
                          <a:cs typeface="Arial" pitchFamily="34" charset="0"/>
                        </a:rPr>
                        <a:t> M. Vincent FRANÇOIS - APRIL INTERNATIONAL - Responsable service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937"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Arial" pitchFamily="34" charset="0"/>
                          <a:cs typeface="Arial" pitchFamily="34" charset="0"/>
                        </a:rPr>
                        <a:t>M. le Lieutenant-colonel LEVITTE - Commandant du Centre de renseignement Air - MONT-VERDUN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18h30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. Alexandre MOULIN - </a:t>
                      </a: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Commissaire au redressement productif</a:t>
                      </a:r>
                      <a:endParaRPr kumimoji="0" lang="fr-FR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59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19h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Cocktail de clôture</a:t>
                      </a:r>
                      <a:endParaRPr lang="fr-FR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36712" y="539552"/>
            <a:ext cx="554461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PROGRAMME</a:t>
            </a:r>
            <a:br>
              <a:rPr lang="fr-FR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Mardi </a:t>
            </a:r>
            <a:r>
              <a:rPr lang="fr-FR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 février 2014 à 14h00</a:t>
            </a:r>
            <a:endParaRPr lang="fr-FR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1027</TotalTime>
  <Words>274</Words>
  <Application>Microsoft Office PowerPoint</Application>
  <PresentationFormat>Affichage à l'écran (4:3)</PresentationFormat>
  <Paragraphs>96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D430</dc:creator>
  <cp:lastModifiedBy>GODINEAU Guillaume</cp:lastModifiedBy>
  <cp:revision>180</cp:revision>
  <cp:lastPrinted>2014-02-12T10:02:31Z</cp:lastPrinted>
  <dcterms:created xsi:type="dcterms:W3CDTF">2013-12-10T14:57:37Z</dcterms:created>
  <dcterms:modified xsi:type="dcterms:W3CDTF">2014-02-14T10:29:56Z</dcterms:modified>
</cp:coreProperties>
</file>