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2" r:id="rId6"/>
    <p:sldId id="260" r:id="rId7"/>
    <p:sldId id="274" r:id="rId8"/>
    <p:sldId id="267" r:id="rId9"/>
    <p:sldId id="265" r:id="rId10"/>
    <p:sldId id="268" r:id="rId11"/>
    <p:sldId id="280" r:id="rId12"/>
    <p:sldId id="281" r:id="rId13"/>
    <p:sldId id="282" r:id="rId14"/>
    <p:sldId id="283" r:id="rId15"/>
    <p:sldId id="284" r:id="rId16"/>
    <p:sldId id="269" r:id="rId17"/>
    <p:sldId id="272" r:id="rId18"/>
    <p:sldId id="287" r:id="rId19"/>
    <p:sldId id="273" r:id="rId20"/>
  </p:sldIdLst>
  <p:sldSz cx="12192000" cy="6858000"/>
  <p:notesSz cx="7104063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29E40-58E1-4DC3-B70C-0D1E7AD56CF3}" type="datetimeFigureOut">
              <a:rPr lang="fr-FR" smtClean="0"/>
              <a:t>18/10/2023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648E6-3A62-4110-AB86-597233BD27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5391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29E40-58E1-4DC3-B70C-0D1E7AD56CF3}" type="datetimeFigureOut">
              <a:rPr lang="fr-FR" smtClean="0"/>
              <a:t>18/10/2023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648E6-3A62-4110-AB86-597233BD27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1457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29E40-58E1-4DC3-B70C-0D1E7AD56CF3}" type="datetimeFigureOut">
              <a:rPr lang="fr-FR" smtClean="0"/>
              <a:t>18/10/2023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648E6-3A62-4110-AB86-597233BD27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9676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29E40-58E1-4DC3-B70C-0D1E7AD56CF3}" type="datetimeFigureOut">
              <a:rPr lang="fr-FR" smtClean="0"/>
              <a:t>18/10/2023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648E6-3A62-4110-AB86-597233BD27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184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29E40-58E1-4DC3-B70C-0D1E7AD56CF3}" type="datetimeFigureOut">
              <a:rPr lang="fr-FR" smtClean="0"/>
              <a:t>18/10/2023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648E6-3A62-4110-AB86-597233BD27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2389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29E40-58E1-4DC3-B70C-0D1E7AD56CF3}" type="datetimeFigureOut">
              <a:rPr lang="fr-FR" smtClean="0"/>
              <a:t>18/10/2023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648E6-3A62-4110-AB86-597233BD27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8562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29E40-58E1-4DC3-B70C-0D1E7AD56CF3}" type="datetimeFigureOut">
              <a:rPr lang="fr-FR" smtClean="0"/>
              <a:t>18/10/2023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648E6-3A62-4110-AB86-597233BD27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2682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29E40-58E1-4DC3-B70C-0D1E7AD56CF3}" type="datetimeFigureOut">
              <a:rPr lang="fr-FR" smtClean="0"/>
              <a:t>18/10/2023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648E6-3A62-4110-AB86-597233BD27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2064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29E40-58E1-4DC3-B70C-0D1E7AD56CF3}" type="datetimeFigureOut">
              <a:rPr lang="fr-FR" smtClean="0"/>
              <a:t>18/10/2023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648E6-3A62-4110-AB86-597233BD27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594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29E40-58E1-4DC3-B70C-0D1E7AD56CF3}" type="datetimeFigureOut">
              <a:rPr lang="fr-FR" smtClean="0"/>
              <a:t>18/10/2023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648E6-3A62-4110-AB86-597233BD27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163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29E40-58E1-4DC3-B70C-0D1E7AD56CF3}" type="datetimeFigureOut">
              <a:rPr lang="fr-FR" smtClean="0"/>
              <a:t>18/10/2023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648E6-3A62-4110-AB86-597233BD27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8366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D29E40-58E1-4DC3-B70C-0D1E7AD56CF3}" type="datetimeFigureOut">
              <a:rPr lang="fr-FR" smtClean="0"/>
              <a:t>18/10/2023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648E6-3A62-4110-AB86-597233BD27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049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w.umn.edu/academics/degree-programs/llm-program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w.georgetown.edu/academics/graduate-programs/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mailto:llm@univ-lyon3.fr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facdedroit.univ-lyon3.fr/admission-1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w.lsu.edu/llm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8800" dirty="0"/>
              <a:t>LL.M aux Etats-Unis</a:t>
            </a:r>
          </a:p>
        </p:txBody>
      </p:sp>
      <p:pic>
        <p:nvPicPr>
          <p:cNvPr id="4" name="Imag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012" y="1122363"/>
            <a:ext cx="4201976" cy="2532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876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sz="2900" b="1" u="sng" dirty="0"/>
              <a:t>University of Minnesota, Minneapolis, MN</a:t>
            </a:r>
            <a:br>
              <a:rPr lang="fr-FR" sz="2900" b="1" u="sng" dirty="0"/>
            </a:br>
            <a:br>
              <a:rPr lang="fr-FR" sz="2900" b="1" u="sng" dirty="0"/>
            </a:br>
            <a:r>
              <a:rPr lang="fr-FR" sz="2000" b="1" u="sng" dirty="0"/>
              <a:t>(#21 in Best Law </a:t>
            </a:r>
            <a:r>
              <a:rPr lang="fr-FR" sz="2000" b="1" u="sng" dirty="0" err="1"/>
              <a:t>Schools</a:t>
            </a:r>
            <a:r>
              <a:rPr lang="fr-FR" sz="2000" b="1" u="sng" dirty="0"/>
              <a:t> 2023 </a:t>
            </a:r>
            <a:r>
              <a:rPr lang="fr-FR" sz="2000" b="1" u="sng" dirty="0" err="1"/>
              <a:t>Usnews</a:t>
            </a:r>
            <a:r>
              <a:rPr lang="fr-FR" sz="2000" b="1" u="sng" dirty="0"/>
              <a:t> </a:t>
            </a:r>
            <a:r>
              <a:rPr lang="fr-FR" sz="2000" b="1" u="sng" dirty="0" err="1"/>
              <a:t>ranking</a:t>
            </a:r>
            <a:r>
              <a:rPr lang="fr-FR" sz="2000" b="1" u="sng" dirty="0"/>
              <a:t>)</a:t>
            </a:r>
          </a:p>
        </p:txBody>
      </p:sp>
      <p:pic>
        <p:nvPicPr>
          <p:cNvPr id="5" name="Espace réservé pour une image 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5" r="7785"/>
          <a:stretch>
            <a:fillRect/>
          </a:stretch>
        </p:blipFill>
        <p:spPr/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1 spot TUITION FREE</a:t>
            </a:r>
          </a:p>
          <a:p>
            <a:endParaRPr lang="fr-F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 err="1"/>
              <a:t>Cost</a:t>
            </a:r>
            <a:r>
              <a:rPr lang="fr-FR" dirty="0"/>
              <a:t> of living (estimation) 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dirty="0"/>
              <a:t>$20,500 for the </a:t>
            </a:r>
            <a:r>
              <a:rPr lang="fr-FR" dirty="0" err="1"/>
              <a:t>whole</a:t>
            </a:r>
            <a:r>
              <a:rPr lang="fr-FR" dirty="0"/>
              <a:t> </a:t>
            </a:r>
            <a:r>
              <a:rPr lang="fr-FR" dirty="0" err="1"/>
              <a:t>year</a:t>
            </a:r>
            <a:endParaRPr lang="fr-FR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fr-FR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fr-FR" dirty="0"/>
          </a:p>
          <a:p>
            <a:pPr lvl="1"/>
            <a:r>
              <a:rPr lang="fr-FR" u="sng" dirty="0">
                <a:hlinkClick r:id="rId3"/>
              </a:rPr>
              <a:t>LLM program </a:t>
            </a:r>
            <a:r>
              <a:rPr lang="fr-FR" u="sng" dirty="0" err="1">
                <a:hlinkClick r:id="rId3"/>
              </a:rPr>
              <a:t>website</a:t>
            </a:r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Les photos qui suivent ont été envoyé par des étudiants qui ont suivi le LL.M à Minneapolis</a:t>
            </a:r>
          </a:p>
        </p:txBody>
      </p:sp>
    </p:spTree>
    <p:extLst>
      <p:ext uri="{BB962C8B-B14F-4D97-AF65-F5344CB8AC3E}">
        <p14:creationId xmlns:p14="http://schemas.microsoft.com/office/powerpoint/2010/main" val="34189489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84E73F2-2CB6-4576-A1D7-4DD281895F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9657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EAE8D8D-FD82-48CE-AE46-FCBBA28588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8346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5D37AAF-2654-4A5A-8989-784D0812E7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9470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69FA53E-74CA-4BC6-9BE0-0A625A6303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0183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C668C9B-4114-439E-A5C3-7180E80480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0192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sz="2900" b="1" u="sng" dirty="0"/>
              <a:t>Brooklyn Law </a:t>
            </a:r>
            <a:r>
              <a:rPr lang="fr-FR" sz="2900" b="1" u="sng" dirty="0" err="1"/>
              <a:t>School</a:t>
            </a:r>
            <a:r>
              <a:rPr lang="fr-FR" sz="2900" b="1" u="sng" dirty="0"/>
              <a:t>, Brooklyn, NY</a:t>
            </a:r>
            <a:br>
              <a:rPr lang="fr-FR" sz="2900" b="1" u="sng" dirty="0"/>
            </a:br>
            <a:br>
              <a:rPr lang="fr-FR" sz="2600" b="1" u="sng" dirty="0"/>
            </a:br>
            <a:r>
              <a:rPr lang="fr-FR" sz="1800" b="1" u="sng" dirty="0"/>
              <a:t>(#98 in Best Law </a:t>
            </a:r>
            <a:r>
              <a:rPr lang="fr-FR" sz="1800" b="1" u="sng" dirty="0" err="1"/>
              <a:t>Schools</a:t>
            </a:r>
            <a:r>
              <a:rPr lang="fr-FR" sz="1800" b="1" u="sng" dirty="0"/>
              <a:t> 2023 </a:t>
            </a:r>
            <a:r>
              <a:rPr lang="fr-FR" sz="1800" b="1" u="sng" dirty="0" err="1"/>
              <a:t>Usnews</a:t>
            </a:r>
            <a:r>
              <a:rPr lang="fr-FR" sz="1800" b="1" u="sng" dirty="0"/>
              <a:t> </a:t>
            </a:r>
            <a:r>
              <a:rPr lang="fr-FR" sz="1800" b="1" u="sng" dirty="0" err="1"/>
              <a:t>ranking</a:t>
            </a:r>
            <a:r>
              <a:rPr lang="fr-FR" sz="1800" b="1" u="sng" dirty="0"/>
              <a:t>)</a:t>
            </a:r>
          </a:p>
        </p:txBody>
      </p:sp>
      <p:pic>
        <p:nvPicPr>
          <p:cNvPr id="5" name="Espace réservé pour une image 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4" r="7764"/>
          <a:stretch>
            <a:fillRect/>
          </a:stretch>
        </p:blipFill>
        <p:spPr/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fr-F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1 spot </a:t>
            </a:r>
            <a:r>
              <a:rPr lang="fr-FR" dirty="0" err="1"/>
              <a:t>preferential</a:t>
            </a:r>
            <a:r>
              <a:rPr lang="fr-FR" dirty="0"/>
              <a:t> </a:t>
            </a:r>
            <a:r>
              <a:rPr lang="fr-FR" dirty="0" err="1"/>
              <a:t>treatment</a:t>
            </a:r>
            <a:r>
              <a:rPr lang="fr-FR" dirty="0"/>
              <a:t> (50%) 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dirty="0"/>
              <a:t>1 </a:t>
            </a:r>
            <a:r>
              <a:rPr lang="fr-FR" dirty="0" err="1"/>
              <a:t>semester</a:t>
            </a:r>
            <a:r>
              <a:rPr lang="fr-FR" dirty="0"/>
              <a:t> free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dirty="0"/>
              <a:t>1 </a:t>
            </a:r>
            <a:r>
              <a:rPr lang="fr-FR" dirty="0" err="1"/>
              <a:t>fee-paying</a:t>
            </a:r>
            <a:r>
              <a:rPr lang="fr-FR" dirty="0"/>
              <a:t> </a:t>
            </a:r>
            <a:r>
              <a:rPr lang="fr-FR" dirty="0" err="1"/>
              <a:t>semester</a:t>
            </a:r>
            <a:endParaRPr lang="fr-FR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b="1" u="sng" dirty="0"/>
              <a:t>+ frais de dossier LSAC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b="1" u="sng" dirty="0"/>
              <a:t>Traduction officielle des notes demandées</a:t>
            </a:r>
          </a:p>
          <a:p>
            <a:endParaRPr lang="fr-FR" dirty="0"/>
          </a:p>
          <a:p>
            <a:r>
              <a:rPr lang="fr-FR" dirty="0"/>
              <a:t>Estimation :</a:t>
            </a:r>
          </a:p>
          <a:p>
            <a:r>
              <a:rPr lang="en-US" dirty="0"/>
              <a:t>For the 2022–2023 academic year :</a:t>
            </a:r>
            <a:endParaRPr lang="en-US" sz="1400" dirty="0"/>
          </a:p>
          <a:p>
            <a:r>
              <a:rPr lang="en-US" sz="1400" dirty="0"/>
              <a:t>$ 556 fees</a:t>
            </a:r>
          </a:p>
          <a:p>
            <a:r>
              <a:rPr lang="en-US" sz="1400" dirty="0"/>
              <a:t>$ 59,125 for the whole year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600" dirty="0"/>
              <a:t>Around $30,000 after reduction</a:t>
            </a:r>
            <a:endParaRPr lang="fr-FR" sz="1600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 err="1"/>
              <a:t>Cost</a:t>
            </a:r>
            <a:r>
              <a:rPr lang="fr-FR" dirty="0"/>
              <a:t> of living (estimation) 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dirty="0"/>
              <a:t>$28,000 for the </a:t>
            </a:r>
            <a:r>
              <a:rPr lang="fr-FR" dirty="0" err="1"/>
              <a:t>whole</a:t>
            </a:r>
            <a:r>
              <a:rPr lang="fr-FR" dirty="0"/>
              <a:t> </a:t>
            </a:r>
            <a:r>
              <a:rPr lang="fr-FR" dirty="0" err="1"/>
              <a:t>year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420247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sz="2600" b="1" u="sng" dirty="0"/>
              <a:t>Georgetown University,</a:t>
            </a:r>
            <a:br>
              <a:rPr lang="fr-FR" sz="2600" b="1" u="sng" dirty="0"/>
            </a:br>
            <a:r>
              <a:rPr lang="fr-FR" sz="2900" b="1" u="sng" dirty="0"/>
              <a:t>Washington</a:t>
            </a:r>
            <a:r>
              <a:rPr lang="fr-FR" sz="2600" b="1" u="sng" dirty="0"/>
              <a:t> DC</a:t>
            </a:r>
            <a:br>
              <a:rPr lang="fr-FR" sz="2600" b="1" u="sng" dirty="0"/>
            </a:br>
            <a:br>
              <a:rPr lang="fr-FR" sz="2600" b="1" u="sng" dirty="0"/>
            </a:br>
            <a:r>
              <a:rPr lang="fr-FR" sz="1800" b="1" u="sng" dirty="0"/>
              <a:t>(#13 in Best Law </a:t>
            </a:r>
            <a:r>
              <a:rPr lang="fr-FR" sz="1800" b="1" u="sng" dirty="0" err="1"/>
              <a:t>Schools</a:t>
            </a:r>
            <a:r>
              <a:rPr lang="fr-FR" sz="1800" b="1" u="sng" dirty="0"/>
              <a:t> 2023 </a:t>
            </a:r>
            <a:r>
              <a:rPr lang="fr-FR" sz="1800" b="1" u="sng" dirty="0" err="1"/>
              <a:t>Usnews</a:t>
            </a:r>
            <a:r>
              <a:rPr lang="fr-FR" sz="1800" b="1" u="sng" dirty="0"/>
              <a:t> </a:t>
            </a:r>
            <a:r>
              <a:rPr lang="fr-FR" sz="1800" b="1" u="sng" dirty="0" err="1"/>
              <a:t>ranking</a:t>
            </a:r>
            <a:r>
              <a:rPr lang="fr-FR" sz="1800" b="1" u="sng" dirty="0"/>
              <a:t>)</a:t>
            </a:r>
          </a:p>
        </p:txBody>
      </p:sp>
      <p:pic>
        <p:nvPicPr>
          <p:cNvPr id="5" name="Espace réservé pour une image 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5" r="7945"/>
          <a:stretch>
            <a:fillRect/>
          </a:stretch>
        </p:blipFill>
        <p:spPr/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2 spots </a:t>
            </a:r>
            <a:r>
              <a:rPr lang="fr-FR" dirty="0" err="1"/>
              <a:t>preferential</a:t>
            </a:r>
            <a:r>
              <a:rPr lang="fr-FR" dirty="0"/>
              <a:t> </a:t>
            </a:r>
            <a:r>
              <a:rPr lang="fr-FR" dirty="0" err="1"/>
              <a:t>treatment</a:t>
            </a:r>
            <a:r>
              <a:rPr lang="fr-FR" dirty="0"/>
              <a:t> 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50% </a:t>
            </a:r>
            <a:r>
              <a:rPr lang="fr-FR" dirty="0" err="1"/>
              <a:t>tuition</a:t>
            </a:r>
            <a:r>
              <a:rPr lang="fr-FR" dirty="0"/>
              <a:t> </a:t>
            </a:r>
            <a:r>
              <a:rPr lang="fr-FR" dirty="0" err="1"/>
              <a:t>reduction</a:t>
            </a:r>
            <a:endParaRPr lang="fr-FR" dirty="0"/>
          </a:p>
          <a:p>
            <a:endParaRPr lang="fr-FR" dirty="0"/>
          </a:p>
          <a:p>
            <a:r>
              <a:rPr lang="fr-FR" dirty="0"/>
              <a:t>Estimation :</a:t>
            </a:r>
          </a:p>
          <a:p>
            <a:r>
              <a:rPr lang="en-US" dirty="0"/>
              <a:t>For the 2023–2024 academic year :</a:t>
            </a:r>
          </a:p>
          <a:p>
            <a:r>
              <a:rPr lang="en-US" sz="1400" dirty="0"/>
              <a:t>$ 78 422 for the whole year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600" dirty="0"/>
              <a:t>$39,500 after reduction</a:t>
            </a:r>
            <a:endParaRPr lang="fr-FR" sz="1600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 err="1"/>
              <a:t>Cost</a:t>
            </a:r>
            <a:r>
              <a:rPr lang="fr-FR" dirty="0"/>
              <a:t> of living (estimation) 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dirty="0"/>
              <a:t>$28,000 for the </a:t>
            </a:r>
            <a:r>
              <a:rPr lang="fr-FR" dirty="0" err="1"/>
              <a:t>whole</a:t>
            </a:r>
            <a:r>
              <a:rPr lang="fr-FR" dirty="0"/>
              <a:t> </a:t>
            </a:r>
            <a:r>
              <a:rPr lang="fr-FR" dirty="0" err="1"/>
              <a:t>year</a:t>
            </a:r>
            <a:endParaRPr lang="fr-FR" dirty="0"/>
          </a:p>
          <a:p>
            <a:endParaRPr lang="fr-FR" dirty="0"/>
          </a:p>
          <a:p>
            <a:r>
              <a:rPr lang="fr-FR" u="sng" dirty="0">
                <a:hlinkClick r:id="rId3"/>
              </a:rPr>
              <a:t>https://www.law.georgetown.edu/academics/graduate-programs/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10747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0B64D0-1F90-4154-960E-A7055C64C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BOURSE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EC31A52-FAB3-46F4-9621-2535FA7A0E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Dans le cadre de ces partenariats, vous n’êtes éligible à aucune bourse : </a:t>
            </a:r>
            <a:r>
              <a:rPr lang="fr-FR" strike="sngStrike" dirty="0"/>
              <a:t>Erasmus +</a:t>
            </a:r>
            <a:r>
              <a:rPr lang="fr-FR" dirty="0"/>
              <a:t> , </a:t>
            </a:r>
            <a:r>
              <a:rPr lang="fr-FR" strike="sngStrike" dirty="0"/>
              <a:t>bourse de mobilité de la régi</a:t>
            </a:r>
            <a:r>
              <a:rPr lang="fr-FR" dirty="0"/>
              <a:t>on…</a:t>
            </a:r>
          </a:p>
        </p:txBody>
      </p:sp>
    </p:spTree>
    <p:extLst>
      <p:ext uri="{BB962C8B-B14F-4D97-AF65-F5344CB8AC3E}">
        <p14:creationId xmlns:p14="http://schemas.microsoft.com/office/powerpoint/2010/main" val="40988362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5662" y="1736726"/>
            <a:ext cx="10515600" cy="2852737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u="sng" dirty="0"/>
              <a:t>Questions ?</a:t>
            </a:r>
            <a:br>
              <a:rPr lang="fr-FR" dirty="0"/>
            </a:br>
            <a:br>
              <a:rPr lang="fr-FR" dirty="0"/>
            </a:br>
            <a:r>
              <a:rPr lang="fr-FR" sz="4400" dirty="0"/>
              <a:t>Envoyez moi un email :</a:t>
            </a:r>
            <a:br>
              <a:rPr lang="fr-FR" sz="4400"/>
            </a:br>
            <a:r>
              <a:rPr lang="fr-FR" sz="4400">
                <a:hlinkClick r:id="rId2"/>
              </a:rPr>
              <a:t>llm@</a:t>
            </a:r>
            <a:r>
              <a:rPr lang="fr-FR" sz="4400" dirty="0">
                <a:hlinkClick r:id="rId2"/>
              </a:rPr>
              <a:t>univ-lyon3.fr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21668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u="sng" dirty="0"/>
              <a:t>LL.M. AUX ETATS-UNIS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r-FR" dirty="0"/>
              <a:t>2023/2024</a:t>
            </a:r>
          </a:p>
          <a:p>
            <a:pPr marL="0" indent="0">
              <a:buNone/>
            </a:pPr>
            <a:r>
              <a:rPr lang="fr-FR" dirty="0"/>
              <a:t>LLM - Droit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DURÉE DES ÉTUDES:</a:t>
            </a:r>
          </a:p>
          <a:p>
            <a:pPr marL="0" indent="0">
              <a:buNone/>
            </a:pPr>
            <a:r>
              <a:rPr lang="fr-FR" dirty="0"/>
              <a:t>1 année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► PRÉSENTATION</a:t>
            </a:r>
          </a:p>
          <a:p>
            <a:pPr marL="0" indent="0" algn="just">
              <a:buNone/>
            </a:pPr>
            <a:r>
              <a:rPr lang="fr-FR" dirty="0"/>
              <a:t>Les étudiants en droit de l'Université Jean Moulin Lyon 3 inscrits en Master 2 de droit en 2023-2024 peuvent candidater pour partir en 2024-2025.</a:t>
            </a:r>
          </a:p>
          <a:p>
            <a:pPr marL="0" indent="0" algn="just">
              <a:buNone/>
            </a:pPr>
            <a:r>
              <a:rPr lang="fr-FR" dirty="0"/>
              <a:t>Les étudiants sélectionnés seront inscrits dans un LL.M. de l'université américaine partenaire et </a:t>
            </a:r>
            <a:r>
              <a:rPr lang="fr-FR" sz="2900" b="1" u="sng" dirty="0">
                <a:solidFill>
                  <a:srgbClr val="FF0000"/>
                </a:solidFill>
              </a:rPr>
              <a:t>devront c</a:t>
            </a:r>
            <a:r>
              <a:rPr lang="fr-FR" b="1" u="sng" dirty="0">
                <a:solidFill>
                  <a:srgbClr val="FF0000"/>
                </a:solidFill>
              </a:rPr>
              <a:t>onserver le statut d'étudiant de l'Université Jean Moulin Lyon 3 (inscription en M2 LL.M)</a:t>
            </a:r>
            <a:r>
              <a:rPr lang="fr-FR" dirty="0"/>
              <a:t>. A l'issue de la formation, les étudiants obtiendront le LL.M. américain uniquement.</a:t>
            </a:r>
          </a:p>
          <a:p>
            <a:pPr marL="0" indent="0" algn="just">
              <a:buNone/>
            </a:pPr>
            <a:r>
              <a:rPr lang="fr-FR" dirty="0"/>
              <a:t>Nous sommes dans le cadre d’un partenariat, pas dans le cadre d’un échange.</a:t>
            </a:r>
          </a:p>
          <a:p>
            <a:pPr marL="0" indent="0" algn="just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44863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4224"/>
          </a:xfrm>
        </p:spPr>
        <p:txBody>
          <a:bodyPr/>
          <a:lstStyle/>
          <a:p>
            <a:r>
              <a:rPr lang="fr-FR" b="1" u="sng" dirty="0"/>
              <a:t>Universités partenaires de la Faculté de Droit</a:t>
            </a:r>
          </a:p>
        </p:txBody>
      </p:sp>
      <p:graphicFrame>
        <p:nvGraphicFramePr>
          <p:cNvPr id="3" name="Espace réservé pour une image 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9003952"/>
              </p:ext>
            </p:extLst>
          </p:nvPr>
        </p:nvGraphicFramePr>
        <p:xfrm>
          <a:off x="1722862" y="1578702"/>
          <a:ext cx="8746276" cy="36530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86783">
                  <a:extLst>
                    <a:ext uri="{9D8B030D-6E8A-4147-A177-3AD203B41FA5}">
                      <a16:colId xmlns:a16="http://schemas.microsoft.com/office/drawing/2014/main" val="491850303"/>
                    </a:ext>
                  </a:extLst>
                </a:gridCol>
                <a:gridCol w="2185927">
                  <a:extLst>
                    <a:ext uri="{9D8B030D-6E8A-4147-A177-3AD203B41FA5}">
                      <a16:colId xmlns:a16="http://schemas.microsoft.com/office/drawing/2014/main" val="2879825507"/>
                    </a:ext>
                  </a:extLst>
                </a:gridCol>
                <a:gridCol w="2186783">
                  <a:extLst>
                    <a:ext uri="{9D8B030D-6E8A-4147-A177-3AD203B41FA5}">
                      <a16:colId xmlns:a16="http://schemas.microsoft.com/office/drawing/2014/main" val="702244035"/>
                    </a:ext>
                  </a:extLst>
                </a:gridCol>
                <a:gridCol w="2186783">
                  <a:extLst>
                    <a:ext uri="{9D8B030D-6E8A-4147-A177-3AD203B41FA5}">
                      <a16:colId xmlns:a16="http://schemas.microsoft.com/office/drawing/2014/main" val="1614767439"/>
                    </a:ext>
                  </a:extLst>
                </a:gridCol>
              </a:tblGrid>
              <a:tr h="4637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685800" algn="l"/>
                          <a:tab pos="914400" algn="l"/>
                          <a:tab pos="1143000" algn="l"/>
                          <a:tab pos="1371600" algn="l"/>
                          <a:tab pos="1600200" algn="l"/>
                          <a:tab pos="1828800" algn="l"/>
                          <a:tab pos="2057400" algn="l"/>
                          <a:tab pos="2286000" algn="l"/>
                          <a:tab pos="2514600" algn="l"/>
                          <a:tab pos="2743200" algn="l"/>
                          <a:tab pos="2971800" algn="l"/>
                          <a:tab pos="3200400" algn="l"/>
                          <a:tab pos="3429000" algn="l"/>
                          <a:tab pos="3657600" algn="l"/>
                          <a:tab pos="3886200" algn="l"/>
                          <a:tab pos="4114800" algn="l"/>
                          <a:tab pos="4343400" algn="l"/>
                          <a:tab pos="4572000" algn="l"/>
                          <a:tab pos="4800600" algn="l"/>
                          <a:tab pos="5029200" algn="l"/>
                          <a:tab pos="5257800" algn="l"/>
                          <a:tab pos="5486400" algn="l"/>
                          <a:tab pos="5715000" algn="l"/>
                          <a:tab pos="5943600" algn="l"/>
                          <a:tab pos="6172200" algn="l"/>
                          <a:tab pos="6400800" algn="l"/>
                          <a:tab pos="6629400" algn="l"/>
                          <a:tab pos="6858000" algn="l"/>
                        </a:tabLst>
                      </a:pPr>
                      <a:r>
                        <a:rPr lang="fr-FR" sz="1800" u="sng" dirty="0">
                          <a:effectLst/>
                        </a:rPr>
                        <a:t>Universités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685800" algn="l"/>
                          <a:tab pos="914400" algn="l"/>
                          <a:tab pos="1143000" algn="l"/>
                          <a:tab pos="1371600" algn="l"/>
                          <a:tab pos="1600200" algn="l"/>
                          <a:tab pos="1828800" algn="l"/>
                          <a:tab pos="2057400" algn="l"/>
                          <a:tab pos="2286000" algn="l"/>
                          <a:tab pos="2514600" algn="l"/>
                          <a:tab pos="2743200" algn="l"/>
                          <a:tab pos="2971800" algn="l"/>
                          <a:tab pos="3200400" algn="l"/>
                          <a:tab pos="3429000" algn="l"/>
                          <a:tab pos="3657600" algn="l"/>
                          <a:tab pos="3886200" algn="l"/>
                          <a:tab pos="4114800" algn="l"/>
                          <a:tab pos="4343400" algn="l"/>
                          <a:tab pos="4572000" algn="l"/>
                          <a:tab pos="4800600" algn="l"/>
                          <a:tab pos="5029200" algn="l"/>
                          <a:tab pos="5257800" algn="l"/>
                          <a:tab pos="5486400" algn="l"/>
                          <a:tab pos="5715000" algn="l"/>
                          <a:tab pos="5943600" algn="l"/>
                          <a:tab pos="6172200" algn="l"/>
                          <a:tab pos="6400800" algn="l"/>
                          <a:tab pos="6629400" algn="l"/>
                          <a:tab pos="6858000" algn="l"/>
                        </a:tabLst>
                      </a:pPr>
                      <a:r>
                        <a:rPr lang="fr-FR" sz="1600" u="sng" dirty="0">
                          <a:effectLst/>
                        </a:rPr>
                        <a:t>Lieux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685800" algn="l"/>
                          <a:tab pos="914400" algn="l"/>
                          <a:tab pos="1143000" algn="l"/>
                          <a:tab pos="1371600" algn="l"/>
                          <a:tab pos="1600200" algn="l"/>
                          <a:tab pos="1828800" algn="l"/>
                          <a:tab pos="2057400" algn="l"/>
                          <a:tab pos="2286000" algn="l"/>
                          <a:tab pos="2514600" algn="l"/>
                          <a:tab pos="2743200" algn="l"/>
                          <a:tab pos="2971800" algn="l"/>
                          <a:tab pos="3200400" algn="l"/>
                          <a:tab pos="3429000" algn="l"/>
                          <a:tab pos="3657600" algn="l"/>
                          <a:tab pos="3886200" algn="l"/>
                          <a:tab pos="4114800" algn="l"/>
                          <a:tab pos="4343400" algn="l"/>
                          <a:tab pos="4572000" algn="l"/>
                          <a:tab pos="4800600" algn="l"/>
                          <a:tab pos="5029200" algn="l"/>
                          <a:tab pos="5257800" algn="l"/>
                          <a:tab pos="5486400" algn="l"/>
                          <a:tab pos="5715000" algn="l"/>
                          <a:tab pos="5943600" algn="l"/>
                          <a:tab pos="6172200" algn="l"/>
                          <a:tab pos="6400800" algn="l"/>
                          <a:tab pos="6629400" algn="l"/>
                          <a:tab pos="6858000" algn="l"/>
                        </a:tabLst>
                      </a:pPr>
                      <a:r>
                        <a:rPr lang="fr-FR" sz="1600" u="sng">
                          <a:effectLst/>
                        </a:rPr>
                        <a:t>Nombre de places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685800" algn="l"/>
                          <a:tab pos="914400" algn="l"/>
                          <a:tab pos="1143000" algn="l"/>
                          <a:tab pos="1371600" algn="l"/>
                          <a:tab pos="1600200" algn="l"/>
                          <a:tab pos="1828800" algn="l"/>
                          <a:tab pos="2057400" algn="l"/>
                          <a:tab pos="2286000" algn="l"/>
                          <a:tab pos="2514600" algn="l"/>
                          <a:tab pos="2743200" algn="l"/>
                          <a:tab pos="2971800" algn="l"/>
                          <a:tab pos="3200400" algn="l"/>
                          <a:tab pos="3429000" algn="l"/>
                          <a:tab pos="3657600" algn="l"/>
                          <a:tab pos="3886200" algn="l"/>
                          <a:tab pos="4114800" algn="l"/>
                          <a:tab pos="4343400" algn="l"/>
                          <a:tab pos="4572000" algn="l"/>
                          <a:tab pos="4800600" algn="l"/>
                          <a:tab pos="5029200" algn="l"/>
                          <a:tab pos="5257800" algn="l"/>
                          <a:tab pos="5486400" algn="l"/>
                          <a:tab pos="5715000" algn="l"/>
                          <a:tab pos="5943600" algn="l"/>
                          <a:tab pos="6172200" algn="l"/>
                          <a:tab pos="6400800" algn="l"/>
                          <a:tab pos="6629400" algn="l"/>
                          <a:tab pos="6858000" algn="l"/>
                        </a:tabLst>
                      </a:pPr>
                      <a:r>
                        <a:rPr lang="fr-FR" sz="1600" u="sng">
                          <a:effectLst/>
                        </a:rPr>
                        <a:t>Conditions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04222499"/>
                  </a:ext>
                </a:extLst>
              </a:tr>
              <a:tr h="46376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685800" algn="l"/>
                          <a:tab pos="914400" algn="l"/>
                          <a:tab pos="1143000" algn="l"/>
                          <a:tab pos="1371600" algn="l"/>
                          <a:tab pos="1600200" algn="l"/>
                          <a:tab pos="1828800" algn="l"/>
                          <a:tab pos="2057400" algn="l"/>
                          <a:tab pos="2286000" algn="l"/>
                          <a:tab pos="2514600" algn="l"/>
                          <a:tab pos="2743200" algn="l"/>
                          <a:tab pos="2971800" algn="l"/>
                          <a:tab pos="3200400" algn="l"/>
                          <a:tab pos="3429000" algn="l"/>
                          <a:tab pos="3657600" algn="l"/>
                          <a:tab pos="3886200" algn="l"/>
                          <a:tab pos="4114800" algn="l"/>
                          <a:tab pos="4343400" algn="l"/>
                          <a:tab pos="4572000" algn="l"/>
                          <a:tab pos="4800600" algn="l"/>
                          <a:tab pos="5029200" algn="l"/>
                          <a:tab pos="5257800" algn="l"/>
                          <a:tab pos="5486400" algn="l"/>
                          <a:tab pos="5715000" algn="l"/>
                          <a:tab pos="5943600" algn="l"/>
                          <a:tab pos="6172200" algn="l"/>
                          <a:tab pos="6400800" algn="l"/>
                          <a:tab pos="6629400" algn="l"/>
                          <a:tab pos="6858000" algn="l"/>
                        </a:tabLst>
                      </a:pPr>
                      <a:r>
                        <a:rPr lang="fr-FR" sz="1800" dirty="0">
                          <a:effectLst/>
                        </a:rPr>
                        <a:t>LSU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685800" algn="l"/>
                          <a:tab pos="914400" algn="l"/>
                          <a:tab pos="1143000" algn="l"/>
                          <a:tab pos="1371600" algn="l"/>
                          <a:tab pos="1600200" algn="l"/>
                          <a:tab pos="1828800" algn="l"/>
                          <a:tab pos="2057400" algn="l"/>
                          <a:tab pos="2286000" algn="l"/>
                          <a:tab pos="2514600" algn="l"/>
                          <a:tab pos="2743200" algn="l"/>
                          <a:tab pos="2971800" algn="l"/>
                          <a:tab pos="3200400" algn="l"/>
                          <a:tab pos="3429000" algn="l"/>
                          <a:tab pos="3657600" algn="l"/>
                          <a:tab pos="3886200" algn="l"/>
                          <a:tab pos="4114800" algn="l"/>
                          <a:tab pos="4343400" algn="l"/>
                          <a:tab pos="4572000" algn="l"/>
                          <a:tab pos="4800600" algn="l"/>
                          <a:tab pos="5029200" algn="l"/>
                          <a:tab pos="5257800" algn="l"/>
                          <a:tab pos="5486400" algn="l"/>
                          <a:tab pos="5715000" algn="l"/>
                          <a:tab pos="5943600" algn="l"/>
                          <a:tab pos="6172200" algn="l"/>
                          <a:tab pos="6400800" algn="l"/>
                          <a:tab pos="6629400" algn="l"/>
                          <a:tab pos="6858000" algn="l"/>
                        </a:tabLst>
                      </a:pPr>
                      <a:r>
                        <a:rPr lang="fr-FR" sz="1600" dirty="0">
                          <a:effectLst/>
                        </a:rPr>
                        <a:t>Bâton-Rouge, LA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685800" algn="l"/>
                          <a:tab pos="914400" algn="l"/>
                          <a:tab pos="1143000" algn="l"/>
                          <a:tab pos="1371600" algn="l"/>
                          <a:tab pos="1600200" algn="l"/>
                          <a:tab pos="1828800" algn="l"/>
                          <a:tab pos="2057400" algn="l"/>
                          <a:tab pos="2286000" algn="l"/>
                          <a:tab pos="2514600" algn="l"/>
                          <a:tab pos="2743200" algn="l"/>
                          <a:tab pos="2971800" algn="l"/>
                          <a:tab pos="3200400" algn="l"/>
                          <a:tab pos="3429000" algn="l"/>
                          <a:tab pos="3657600" algn="l"/>
                          <a:tab pos="3886200" algn="l"/>
                          <a:tab pos="4114800" algn="l"/>
                          <a:tab pos="4343400" algn="l"/>
                          <a:tab pos="4572000" algn="l"/>
                          <a:tab pos="4800600" algn="l"/>
                          <a:tab pos="5029200" algn="l"/>
                          <a:tab pos="5257800" algn="l"/>
                          <a:tab pos="5486400" algn="l"/>
                          <a:tab pos="5715000" algn="l"/>
                          <a:tab pos="5943600" algn="l"/>
                          <a:tab pos="6172200" algn="l"/>
                          <a:tab pos="6400800" algn="l"/>
                          <a:tab pos="6629400" algn="l"/>
                          <a:tab pos="6858000" algn="l"/>
                        </a:tabLst>
                      </a:pPr>
                      <a:r>
                        <a:rPr lang="fr-FR" sz="1600">
                          <a:effectLst/>
                        </a:rPr>
                        <a:t>1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685800" algn="l"/>
                          <a:tab pos="914400" algn="l"/>
                          <a:tab pos="1143000" algn="l"/>
                          <a:tab pos="1371600" algn="l"/>
                          <a:tab pos="1600200" algn="l"/>
                          <a:tab pos="1828800" algn="l"/>
                          <a:tab pos="2057400" algn="l"/>
                          <a:tab pos="2286000" algn="l"/>
                          <a:tab pos="2514600" algn="l"/>
                          <a:tab pos="2743200" algn="l"/>
                          <a:tab pos="2971800" algn="l"/>
                          <a:tab pos="3200400" algn="l"/>
                          <a:tab pos="3429000" algn="l"/>
                          <a:tab pos="3657600" algn="l"/>
                          <a:tab pos="3886200" algn="l"/>
                          <a:tab pos="4114800" algn="l"/>
                          <a:tab pos="4343400" algn="l"/>
                          <a:tab pos="4572000" algn="l"/>
                          <a:tab pos="4800600" algn="l"/>
                          <a:tab pos="5029200" algn="l"/>
                          <a:tab pos="5257800" algn="l"/>
                          <a:tab pos="5486400" algn="l"/>
                          <a:tab pos="5715000" algn="l"/>
                          <a:tab pos="5943600" algn="l"/>
                          <a:tab pos="6172200" algn="l"/>
                          <a:tab pos="6400800" algn="l"/>
                          <a:tab pos="6629400" algn="l"/>
                          <a:tab pos="6858000" algn="l"/>
                        </a:tabLst>
                      </a:pPr>
                      <a:r>
                        <a:rPr lang="fr-FR" sz="1600" dirty="0">
                          <a:effectLst/>
                        </a:rPr>
                        <a:t>Annuel gratuit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685800" algn="l"/>
                          <a:tab pos="914400" algn="l"/>
                          <a:tab pos="1143000" algn="l"/>
                          <a:tab pos="1371600" algn="l"/>
                          <a:tab pos="1600200" algn="l"/>
                          <a:tab pos="1828800" algn="l"/>
                          <a:tab pos="2057400" algn="l"/>
                          <a:tab pos="2286000" algn="l"/>
                          <a:tab pos="2514600" algn="l"/>
                          <a:tab pos="2743200" algn="l"/>
                          <a:tab pos="2971800" algn="l"/>
                          <a:tab pos="3200400" algn="l"/>
                          <a:tab pos="3429000" algn="l"/>
                          <a:tab pos="3657600" algn="l"/>
                          <a:tab pos="3886200" algn="l"/>
                          <a:tab pos="4114800" algn="l"/>
                          <a:tab pos="4343400" algn="l"/>
                          <a:tab pos="4572000" algn="l"/>
                          <a:tab pos="4800600" algn="l"/>
                          <a:tab pos="5029200" algn="l"/>
                          <a:tab pos="5257800" algn="l"/>
                          <a:tab pos="5486400" algn="l"/>
                          <a:tab pos="5715000" algn="l"/>
                          <a:tab pos="5943600" algn="l"/>
                          <a:tab pos="6172200" algn="l"/>
                          <a:tab pos="6400800" algn="l"/>
                          <a:tab pos="6629400" algn="l"/>
                          <a:tab pos="6858000" algn="l"/>
                        </a:tabLst>
                      </a:pPr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(frais d’état obligatoire)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01581482"/>
                  </a:ext>
                </a:extLst>
              </a:tr>
              <a:tr h="46376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685800" algn="l"/>
                          <a:tab pos="914400" algn="l"/>
                          <a:tab pos="1143000" algn="l"/>
                          <a:tab pos="1371600" algn="l"/>
                          <a:tab pos="1600200" algn="l"/>
                          <a:tab pos="1828800" algn="l"/>
                          <a:tab pos="2057400" algn="l"/>
                          <a:tab pos="2286000" algn="l"/>
                          <a:tab pos="2514600" algn="l"/>
                          <a:tab pos="2743200" algn="l"/>
                          <a:tab pos="2971800" algn="l"/>
                          <a:tab pos="3200400" algn="l"/>
                          <a:tab pos="3429000" algn="l"/>
                          <a:tab pos="3657600" algn="l"/>
                          <a:tab pos="3886200" algn="l"/>
                          <a:tab pos="4114800" algn="l"/>
                          <a:tab pos="4343400" algn="l"/>
                          <a:tab pos="4572000" algn="l"/>
                          <a:tab pos="4800600" algn="l"/>
                          <a:tab pos="5029200" algn="l"/>
                          <a:tab pos="5257800" algn="l"/>
                          <a:tab pos="5486400" algn="l"/>
                          <a:tab pos="5715000" algn="l"/>
                          <a:tab pos="5943600" algn="l"/>
                          <a:tab pos="6172200" algn="l"/>
                          <a:tab pos="6400800" algn="l"/>
                          <a:tab pos="6629400" algn="l"/>
                          <a:tab pos="6858000" algn="l"/>
                        </a:tabLst>
                      </a:pPr>
                      <a:r>
                        <a:rPr lang="fr-FR" sz="1600">
                          <a:effectLst/>
                        </a:rPr>
                        <a:t>Etudiant supplémentaire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685800" algn="l"/>
                          <a:tab pos="914400" algn="l"/>
                          <a:tab pos="1143000" algn="l"/>
                          <a:tab pos="1371600" algn="l"/>
                          <a:tab pos="1600200" algn="l"/>
                          <a:tab pos="1828800" algn="l"/>
                          <a:tab pos="2057400" algn="l"/>
                          <a:tab pos="2286000" algn="l"/>
                          <a:tab pos="2514600" algn="l"/>
                          <a:tab pos="2743200" algn="l"/>
                          <a:tab pos="2971800" algn="l"/>
                          <a:tab pos="3200400" algn="l"/>
                          <a:tab pos="3429000" algn="l"/>
                          <a:tab pos="3657600" algn="l"/>
                          <a:tab pos="3886200" algn="l"/>
                          <a:tab pos="4114800" algn="l"/>
                          <a:tab pos="4343400" algn="l"/>
                          <a:tab pos="4572000" algn="l"/>
                          <a:tab pos="4800600" algn="l"/>
                          <a:tab pos="5029200" algn="l"/>
                          <a:tab pos="5257800" algn="l"/>
                          <a:tab pos="5486400" algn="l"/>
                          <a:tab pos="5715000" algn="l"/>
                          <a:tab pos="5943600" algn="l"/>
                          <a:tab pos="6172200" algn="l"/>
                          <a:tab pos="6400800" algn="l"/>
                          <a:tab pos="6629400" algn="l"/>
                          <a:tab pos="6858000" algn="l"/>
                        </a:tabLst>
                      </a:pPr>
                      <a:r>
                        <a:rPr lang="fr-FR" sz="1600">
                          <a:effectLst/>
                        </a:rPr>
                        <a:t>Discount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67203994"/>
                  </a:ext>
                </a:extLst>
              </a:tr>
              <a:tr h="4637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685800" algn="l"/>
                          <a:tab pos="914400" algn="l"/>
                          <a:tab pos="1143000" algn="l"/>
                          <a:tab pos="1371600" algn="l"/>
                          <a:tab pos="1600200" algn="l"/>
                          <a:tab pos="1828800" algn="l"/>
                          <a:tab pos="2057400" algn="l"/>
                          <a:tab pos="2286000" algn="l"/>
                          <a:tab pos="2514600" algn="l"/>
                          <a:tab pos="2743200" algn="l"/>
                          <a:tab pos="2971800" algn="l"/>
                          <a:tab pos="3200400" algn="l"/>
                          <a:tab pos="3429000" algn="l"/>
                          <a:tab pos="3657600" algn="l"/>
                          <a:tab pos="3886200" algn="l"/>
                          <a:tab pos="4114800" algn="l"/>
                          <a:tab pos="4343400" algn="l"/>
                          <a:tab pos="4572000" algn="l"/>
                          <a:tab pos="4800600" algn="l"/>
                          <a:tab pos="5029200" algn="l"/>
                          <a:tab pos="5257800" algn="l"/>
                          <a:tab pos="5486400" algn="l"/>
                          <a:tab pos="5715000" algn="l"/>
                          <a:tab pos="5943600" algn="l"/>
                          <a:tab pos="6172200" algn="l"/>
                          <a:tab pos="6400800" algn="l"/>
                          <a:tab pos="6629400" algn="l"/>
                          <a:tab pos="6858000" algn="l"/>
                        </a:tabLst>
                      </a:pPr>
                      <a:r>
                        <a:rPr lang="fr-FR" sz="1800">
                          <a:effectLst/>
                        </a:rPr>
                        <a:t>Université of Minnesota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685800" algn="l"/>
                          <a:tab pos="914400" algn="l"/>
                          <a:tab pos="1143000" algn="l"/>
                          <a:tab pos="1371600" algn="l"/>
                          <a:tab pos="1600200" algn="l"/>
                          <a:tab pos="1828800" algn="l"/>
                          <a:tab pos="2057400" algn="l"/>
                          <a:tab pos="2286000" algn="l"/>
                          <a:tab pos="2514600" algn="l"/>
                          <a:tab pos="2743200" algn="l"/>
                          <a:tab pos="2971800" algn="l"/>
                          <a:tab pos="3200400" algn="l"/>
                          <a:tab pos="3429000" algn="l"/>
                          <a:tab pos="3657600" algn="l"/>
                          <a:tab pos="3886200" algn="l"/>
                          <a:tab pos="4114800" algn="l"/>
                          <a:tab pos="4343400" algn="l"/>
                          <a:tab pos="4572000" algn="l"/>
                          <a:tab pos="4800600" algn="l"/>
                          <a:tab pos="5029200" algn="l"/>
                          <a:tab pos="5257800" algn="l"/>
                          <a:tab pos="5486400" algn="l"/>
                          <a:tab pos="5715000" algn="l"/>
                          <a:tab pos="5943600" algn="l"/>
                          <a:tab pos="6172200" algn="l"/>
                          <a:tab pos="6400800" algn="l"/>
                          <a:tab pos="6629400" algn="l"/>
                          <a:tab pos="6858000" algn="l"/>
                        </a:tabLst>
                      </a:pPr>
                      <a:r>
                        <a:rPr lang="fr-FR" sz="1600" dirty="0">
                          <a:effectLst/>
                        </a:rPr>
                        <a:t>Minneapolis, MN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685800" algn="l"/>
                          <a:tab pos="914400" algn="l"/>
                          <a:tab pos="1143000" algn="l"/>
                          <a:tab pos="1371600" algn="l"/>
                          <a:tab pos="1600200" algn="l"/>
                          <a:tab pos="1828800" algn="l"/>
                          <a:tab pos="2057400" algn="l"/>
                          <a:tab pos="2286000" algn="l"/>
                          <a:tab pos="2514600" algn="l"/>
                          <a:tab pos="2743200" algn="l"/>
                          <a:tab pos="2971800" algn="l"/>
                          <a:tab pos="3200400" algn="l"/>
                          <a:tab pos="3429000" algn="l"/>
                          <a:tab pos="3657600" algn="l"/>
                          <a:tab pos="3886200" algn="l"/>
                          <a:tab pos="4114800" algn="l"/>
                          <a:tab pos="4343400" algn="l"/>
                          <a:tab pos="4572000" algn="l"/>
                          <a:tab pos="4800600" algn="l"/>
                          <a:tab pos="5029200" algn="l"/>
                          <a:tab pos="5257800" algn="l"/>
                          <a:tab pos="5486400" algn="l"/>
                          <a:tab pos="5715000" algn="l"/>
                          <a:tab pos="5943600" algn="l"/>
                          <a:tab pos="6172200" algn="l"/>
                          <a:tab pos="6400800" algn="l"/>
                          <a:tab pos="6629400" algn="l"/>
                          <a:tab pos="6858000" algn="l"/>
                        </a:tabLst>
                      </a:pPr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685800" algn="l"/>
                          <a:tab pos="914400" algn="l"/>
                          <a:tab pos="1143000" algn="l"/>
                          <a:tab pos="1371600" algn="l"/>
                          <a:tab pos="1600200" algn="l"/>
                          <a:tab pos="1828800" algn="l"/>
                          <a:tab pos="2057400" algn="l"/>
                          <a:tab pos="2286000" algn="l"/>
                          <a:tab pos="2514600" algn="l"/>
                          <a:tab pos="2743200" algn="l"/>
                          <a:tab pos="2971800" algn="l"/>
                          <a:tab pos="3200400" algn="l"/>
                          <a:tab pos="3429000" algn="l"/>
                          <a:tab pos="3657600" algn="l"/>
                          <a:tab pos="3886200" algn="l"/>
                          <a:tab pos="4114800" algn="l"/>
                          <a:tab pos="4343400" algn="l"/>
                          <a:tab pos="4572000" algn="l"/>
                          <a:tab pos="4800600" algn="l"/>
                          <a:tab pos="5029200" algn="l"/>
                          <a:tab pos="5257800" algn="l"/>
                          <a:tab pos="5486400" algn="l"/>
                          <a:tab pos="5715000" algn="l"/>
                          <a:tab pos="5943600" algn="l"/>
                          <a:tab pos="6172200" algn="l"/>
                          <a:tab pos="6400800" algn="l"/>
                          <a:tab pos="6629400" algn="l"/>
                          <a:tab pos="6858000" algn="l"/>
                        </a:tabLst>
                      </a:pPr>
                      <a:r>
                        <a:rPr lang="fr-FR" sz="1600">
                          <a:effectLst/>
                        </a:rPr>
                        <a:t>Annuel gratuit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47473535"/>
                  </a:ext>
                </a:extLst>
              </a:tr>
              <a:tr h="9564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685800" algn="l"/>
                          <a:tab pos="914400" algn="l"/>
                          <a:tab pos="1143000" algn="l"/>
                          <a:tab pos="1371600" algn="l"/>
                          <a:tab pos="1600200" algn="l"/>
                          <a:tab pos="1828800" algn="l"/>
                          <a:tab pos="2057400" algn="l"/>
                          <a:tab pos="2286000" algn="l"/>
                          <a:tab pos="2514600" algn="l"/>
                          <a:tab pos="2743200" algn="l"/>
                          <a:tab pos="2971800" algn="l"/>
                          <a:tab pos="3200400" algn="l"/>
                          <a:tab pos="3429000" algn="l"/>
                          <a:tab pos="3657600" algn="l"/>
                          <a:tab pos="3886200" algn="l"/>
                          <a:tab pos="4114800" algn="l"/>
                          <a:tab pos="4343400" algn="l"/>
                          <a:tab pos="4572000" algn="l"/>
                          <a:tab pos="4800600" algn="l"/>
                          <a:tab pos="5029200" algn="l"/>
                          <a:tab pos="5257800" algn="l"/>
                          <a:tab pos="5486400" algn="l"/>
                          <a:tab pos="5715000" algn="l"/>
                          <a:tab pos="5943600" algn="l"/>
                          <a:tab pos="6172200" algn="l"/>
                          <a:tab pos="6400800" algn="l"/>
                          <a:tab pos="6629400" algn="l"/>
                          <a:tab pos="6858000" algn="l"/>
                        </a:tabLst>
                      </a:pPr>
                      <a:r>
                        <a:rPr lang="fr-FR" sz="1800">
                          <a:effectLst/>
                        </a:rPr>
                        <a:t>Brooklyn Law School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685800" algn="l"/>
                          <a:tab pos="914400" algn="l"/>
                          <a:tab pos="1143000" algn="l"/>
                          <a:tab pos="1371600" algn="l"/>
                          <a:tab pos="1600200" algn="l"/>
                          <a:tab pos="1828800" algn="l"/>
                          <a:tab pos="2057400" algn="l"/>
                          <a:tab pos="2286000" algn="l"/>
                          <a:tab pos="2514600" algn="l"/>
                          <a:tab pos="2743200" algn="l"/>
                          <a:tab pos="2971800" algn="l"/>
                          <a:tab pos="3200400" algn="l"/>
                          <a:tab pos="3429000" algn="l"/>
                          <a:tab pos="3657600" algn="l"/>
                          <a:tab pos="3886200" algn="l"/>
                          <a:tab pos="4114800" algn="l"/>
                          <a:tab pos="4343400" algn="l"/>
                          <a:tab pos="4572000" algn="l"/>
                          <a:tab pos="4800600" algn="l"/>
                          <a:tab pos="5029200" algn="l"/>
                          <a:tab pos="5257800" algn="l"/>
                          <a:tab pos="5486400" algn="l"/>
                          <a:tab pos="5715000" algn="l"/>
                          <a:tab pos="5943600" algn="l"/>
                          <a:tab pos="6172200" algn="l"/>
                          <a:tab pos="6400800" algn="l"/>
                          <a:tab pos="6629400" algn="l"/>
                          <a:tab pos="6858000" algn="l"/>
                        </a:tabLst>
                      </a:pPr>
                      <a:r>
                        <a:rPr lang="fr-FR" sz="1600" dirty="0">
                          <a:effectLst/>
                        </a:rPr>
                        <a:t>Brooklyn, NY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685800" algn="l"/>
                          <a:tab pos="914400" algn="l"/>
                          <a:tab pos="1143000" algn="l"/>
                          <a:tab pos="1371600" algn="l"/>
                          <a:tab pos="1600200" algn="l"/>
                          <a:tab pos="1828800" algn="l"/>
                          <a:tab pos="2057400" algn="l"/>
                          <a:tab pos="2286000" algn="l"/>
                          <a:tab pos="2514600" algn="l"/>
                          <a:tab pos="2743200" algn="l"/>
                          <a:tab pos="2971800" algn="l"/>
                          <a:tab pos="3200400" algn="l"/>
                          <a:tab pos="3429000" algn="l"/>
                          <a:tab pos="3657600" algn="l"/>
                          <a:tab pos="3886200" algn="l"/>
                          <a:tab pos="4114800" algn="l"/>
                          <a:tab pos="4343400" algn="l"/>
                          <a:tab pos="4572000" algn="l"/>
                          <a:tab pos="4800600" algn="l"/>
                          <a:tab pos="5029200" algn="l"/>
                          <a:tab pos="5257800" algn="l"/>
                          <a:tab pos="5486400" algn="l"/>
                          <a:tab pos="5715000" algn="l"/>
                          <a:tab pos="5943600" algn="l"/>
                          <a:tab pos="6172200" algn="l"/>
                          <a:tab pos="6400800" algn="l"/>
                          <a:tab pos="6629400" algn="l"/>
                          <a:tab pos="6858000" algn="l"/>
                        </a:tabLst>
                      </a:pPr>
                      <a:r>
                        <a:rPr lang="fr-FR" sz="1600">
                          <a:effectLst/>
                        </a:rPr>
                        <a:t>1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685800" algn="l"/>
                          <a:tab pos="914400" algn="l"/>
                          <a:tab pos="1143000" algn="l"/>
                          <a:tab pos="1371600" algn="l"/>
                          <a:tab pos="1600200" algn="l"/>
                          <a:tab pos="1828800" algn="l"/>
                          <a:tab pos="2057400" algn="l"/>
                          <a:tab pos="2286000" algn="l"/>
                          <a:tab pos="2514600" algn="l"/>
                          <a:tab pos="2743200" algn="l"/>
                          <a:tab pos="2971800" algn="l"/>
                          <a:tab pos="3200400" algn="l"/>
                          <a:tab pos="3429000" algn="l"/>
                          <a:tab pos="3657600" algn="l"/>
                          <a:tab pos="3886200" algn="l"/>
                          <a:tab pos="4114800" algn="l"/>
                          <a:tab pos="4343400" algn="l"/>
                          <a:tab pos="4572000" algn="l"/>
                          <a:tab pos="4800600" algn="l"/>
                          <a:tab pos="5029200" algn="l"/>
                          <a:tab pos="5257800" algn="l"/>
                          <a:tab pos="5486400" algn="l"/>
                          <a:tab pos="5715000" algn="l"/>
                          <a:tab pos="5943600" algn="l"/>
                          <a:tab pos="6172200" algn="l"/>
                          <a:tab pos="6400800" algn="l"/>
                          <a:tab pos="6629400" algn="l"/>
                          <a:tab pos="6858000" algn="l"/>
                        </a:tabLst>
                      </a:pPr>
                      <a:r>
                        <a:rPr lang="fr-FR" sz="1600" dirty="0">
                          <a:effectLst/>
                        </a:rPr>
                        <a:t>1 semestre gratuit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685800" algn="l"/>
                          <a:tab pos="914400" algn="l"/>
                          <a:tab pos="1143000" algn="l"/>
                          <a:tab pos="1371600" algn="l"/>
                          <a:tab pos="1600200" algn="l"/>
                          <a:tab pos="1828800" algn="l"/>
                          <a:tab pos="2057400" algn="l"/>
                          <a:tab pos="2286000" algn="l"/>
                          <a:tab pos="2514600" algn="l"/>
                          <a:tab pos="2743200" algn="l"/>
                          <a:tab pos="2971800" algn="l"/>
                          <a:tab pos="3200400" algn="l"/>
                          <a:tab pos="3429000" algn="l"/>
                          <a:tab pos="3657600" algn="l"/>
                          <a:tab pos="3886200" algn="l"/>
                          <a:tab pos="4114800" algn="l"/>
                          <a:tab pos="4343400" algn="l"/>
                          <a:tab pos="4572000" algn="l"/>
                          <a:tab pos="4800600" algn="l"/>
                          <a:tab pos="5029200" algn="l"/>
                          <a:tab pos="5257800" algn="l"/>
                          <a:tab pos="5486400" algn="l"/>
                          <a:tab pos="5715000" algn="l"/>
                          <a:tab pos="5943600" algn="l"/>
                          <a:tab pos="6172200" algn="l"/>
                          <a:tab pos="6400800" algn="l"/>
                          <a:tab pos="6629400" algn="l"/>
                          <a:tab pos="6858000" algn="l"/>
                        </a:tabLst>
                      </a:pPr>
                      <a:r>
                        <a:rPr lang="fr-FR" sz="1600" dirty="0">
                          <a:effectLst/>
                        </a:rPr>
                        <a:t>1 semestre payant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6646801"/>
                  </a:ext>
                </a:extLst>
              </a:tr>
              <a:tr h="4637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  <a:tab pos="457200" algn="l"/>
                          <a:tab pos="685800" algn="l"/>
                          <a:tab pos="914400" algn="l"/>
                          <a:tab pos="1143000" algn="l"/>
                          <a:tab pos="1371600" algn="l"/>
                          <a:tab pos="1600200" algn="l"/>
                          <a:tab pos="1828800" algn="l"/>
                          <a:tab pos="2057400" algn="l"/>
                          <a:tab pos="2286000" algn="l"/>
                          <a:tab pos="2514600" algn="l"/>
                          <a:tab pos="2743200" algn="l"/>
                          <a:tab pos="2971800" algn="l"/>
                          <a:tab pos="3200400" algn="l"/>
                          <a:tab pos="3429000" algn="l"/>
                          <a:tab pos="3657600" algn="l"/>
                          <a:tab pos="3886200" algn="l"/>
                          <a:tab pos="4114800" algn="l"/>
                          <a:tab pos="4343400" algn="l"/>
                          <a:tab pos="4572000" algn="l"/>
                          <a:tab pos="4800600" algn="l"/>
                          <a:tab pos="5029200" algn="l"/>
                          <a:tab pos="5257800" algn="l"/>
                          <a:tab pos="5486400" algn="l"/>
                          <a:tab pos="5715000" algn="l"/>
                          <a:tab pos="5943600" algn="l"/>
                          <a:tab pos="6172200" algn="l"/>
                          <a:tab pos="6400800" algn="l"/>
                          <a:tab pos="6629400" algn="l"/>
                          <a:tab pos="6858000" algn="l"/>
                        </a:tabLst>
                        <a:defRPr/>
                      </a:pPr>
                      <a:r>
                        <a:rPr lang="fr-FR" sz="1800" dirty="0">
                          <a:effectLst/>
                        </a:rPr>
                        <a:t>Georgetown University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  <a:tab pos="457200" algn="l"/>
                          <a:tab pos="685800" algn="l"/>
                          <a:tab pos="914400" algn="l"/>
                          <a:tab pos="1143000" algn="l"/>
                          <a:tab pos="1371600" algn="l"/>
                          <a:tab pos="1600200" algn="l"/>
                          <a:tab pos="1828800" algn="l"/>
                          <a:tab pos="2057400" algn="l"/>
                          <a:tab pos="2286000" algn="l"/>
                          <a:tab pos="2514600" algn="l"/>
                          <a:tab pos="2743200" algn="l"/>
                          <a:tab pos="2971800" algn="l"/>
                          <a:tab pos="3200400" algn="l"/>
                          <a:tab pos="3429000" algn="l"/>
                          <a:tab pos="3657600" algn="l"/>
                          <a:tab pos="3886200" algn="l"/>
                          <a:tab pos="4114800" algn="l"/>
                          <a:tab pos="4343400" algn="l"/>
                          <a:tab pos="4572000" algn="l"/>
                          <a:tab pos="4800600" algn="l"/>
                          <a:tab pos="5029200" algn="l"/>
                          <a:tab pos="5257800" algn="l"/>
                          <a:tab pos="5486400" algn="l"/>
                          <a:tab pos="5715000" algn="l"/>
                          <a:tab pos="5943600" algn="l"/>
                          <a:tab pos="6172200" algn="l"/>
                          <a:tab pos="6400800" algn="l"/>
                          <a:tab pos="6629400" algn="l"/>
                          <a:tab pos="6858000" algn="l"/>
                        </a:tabLst>
                        <a:defRPr/>
                      </a:pPr>
                      <a:r>
                        <a:rPr lang="fr-FR" sz="1600" dirty="0">
                          <a:effectLst/>
                        </a:rPr>
                        <a:t>Washington DC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685800" algn="l"/>
                          <a:tab pos="914400" algn="l"/>
                          <a:tab pos="1143000" algn="l"/>
                          <a:tab pos="1371600" algn="l"/>
                          <a:tab pos="1600200" algn="l"/>
                          <a:tab pos="1828800" algn="l"/>
                          <a:tab pos="2057400" algn="l"/>
                          <a:tab pos="2286000" algn="l"/>
                          <a:tab pos="2514600" algn="l"/>
                          <a:tab pos="2743200" algn="l"/>
                          <a:tab pos="2971800" algn="l"/>
                          <a:tab pos="3200400" algn="l"/>
                          <a:tab pos="3429000" algn="l"/>
                          <a:tab pos="3657600" algn="l"/>
                          <a:tab pos="3886200" algn="l"/>
                          <a:tab pos="4114800" algn="l"/>
                          <a:tab pos="4343400" algn="l"/>
                          <a:tab pos="4572000" algn="l"/>
                          <a:tab pos="4800600" algn="l"/>
                          <a:tab pos="5029200" algn="l"/>
                          <a:tab pos="5257800" algn="l"/>
                          <a:tab pos="5486400" algn="l"/>
                          <a:tab pos="5715000" algn="l"/>
                          <a:tab pos="5943600" algn="l"/>
                          <a:tab pos="6172200" algn="l"/>
                          <a:tab pos="6400800" algn="l"/>
                          <a:tab pos="6629400" algn="l"/>
                          <a:tab pos="6858000" algn="l"/>
                        </a:tabLst>
                      </a:pPr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  <a:tab pos="457200" algn="l"/>
                          <a:tab pos="685800" algn="l"/>
                          <a:tab pos="914400" algn="l"/>
                          <a:tab pos="1143000" algn="l"/>
                          <a:tab pos="1371600" algn="l"/>
                          <a:tab pos="1600200" algn="l"/>
                          <a:tab pos="1828800" algn="l"/>
                          <a:tab pos="2057400" algn="l"/>
                          <a:tab pos="2286000" algn="l"/>
                          <a:tab pos="2514600" algn="l"/>
                          <a:tab pos="2743200" algn="l"/>
                          <a:tab pos="2971800" algn="l"/>
                          <a:tab pos="3200400" algn="l"/>
                          <a:tab pos="3429000" algn="l"/>
                          <a:tab pos="3657600" algn="l"/>
                          <a:tab pos="3886200" algn="l"/>
                          <a:tab pos="4114800" algn="l"/>
                          <a:tab pos="4343400" algn="l"/>
                          <a:tab pos="4572000" algn="l"/>
                          <a:tab pos="4800600" algn="l"/>
                          <a:tab pos="5029200" algn="l"/>
                          <a:tab pos="5257800" algn="l"/>
                          <a:tab pos="5486400" algn="l"/>
                          <a:tab pos="5715000" algn="l"/>
                          <a:tab pos="5943600" algn="l"/>
                          <a:tab pos="6172200" algn="l"/>
                          <a:tab pos="6400800" algn="l"/>
                          <a:tab pos="6629400" algn="l"/>
                          <a:tab pos="6858000" algn="l"/>
                        </a:tabLst>
                        <a:defRPr/>
                      </a:pPr>
                      <a:r>
                        <a:rPr lang="fr-FR" sz="1600" dirty="0">
                          <a:effectLst/>
                        </a:rPr>
                        <a:t>Discount 50% off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151446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0677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u="sng" dirty="0"/>
              <a:t>Le calendrier des étapes de candidature</a:t>
            </a:r>
            <a:endParaRPr lang="fr-FR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550894"/>
            <a:ext cx="10515600" cy="482301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r-FR" u="sng" dirty="0"/>
              <a:t>Réunion d’information :</a:t>
            </a:r>
            <a:r>
              <a:rPr lang="fr-FR" dirty="0"/>
              <a:t> 3 octobre 2023</a:t>
            </a:r>
          </a:p>
          <a:p>
            <a:pPr marL="0" indent="0">
              <a:buNone/>
            </a:pPr>
            <a:endParaRPr lang="fr-FR" u="sng" dirty="0"/>
          </a:p>
          <a:p>
            <a:pPr marL="0" indent="0">
              <a:buNone/>
            </a:pPr>
            <a:r>
              <a:rPr lang="fr-FR" u="sng" dirty="0"/>
              <a:t>Candidature (dossier à télécharger en ligne) :</a:t>
            </a:r>
            <a:r>
              <a:rPr lang="fr-FR" dirty="0"/>
              <a:t> dès la semaine prochaine</a:t>
            </a:r>
          </a:p>
          <a:p>
            <a:pPr marL="0" indent="0">
              <a:buNone/>
            </a:pPr>
            <a:r>
              <a:rPr lang="fr-FR" dirty="0"/>
              <a:t>(</a:t>
            </a:r>
            <a:r>
              <a:rPr lang="fr-FR" dirty="0">
                <a:hlinkClick r:id="rId2"/>
              </a:rPr>
              <a:t>https://facdedroit.univ-lyon3.fr/admission-1</a:t>
            </a:r>
            <a:r>
              <a:rPr lang="fr-FR" dirty="0"/>
              <a:t>)</a:t>
            </a:r>
          </a:p>
          <a:p>
            <a:pPr marL="0" indent="0">
              <a:buNone/>
            </a:pPr>
            <a:endParaRPr lang="fr-FR" u="sng" dirty="0"/>
          </a:p>
          <a:p>
            <a:pPr marL="0" indent="0">
              <a:buNone/>
            </a:pPr>
            <a:r>
              <a:rPr lang="fr-FR" u="sng" dirty="0"/>
              <a:t>Date limite de retour des dossiers :</a:t>
            </a:r>
            <a:r>
              <a:rPr lang="fr-FR" dirty="0"/>
              <a:t> </a:t>
            </a:r>
            <a:r>
              <a:rPr lang="fr-FR" dirty="0">
                <a:solidFill>
                  <a:srgbClr val="FF0000"/>
                </a:solidFill>
              </a:rPr>
              <a:t>18 novembre 2023</a:t>
            </a:r>
          </a:p>
          <a:p>
            <a:pPr marL="0" indent="0" algn="just">
              <a:buNone/>
            </a:pPr>
            <a:endParaRPr lang="fr-FR" u="sng" dirty="0"/>
          </a:p>
          <a:p>
            <a:pPr marL="0" indent="0" algn="just">
              <a:buNone/>
            </a:pPr>
            <a:r>
              <a:rPr lang="fr-FR" u="sng" dirty="0">
                <a:solidFill>
                  <a:srgbClr val="FF0000"/>
                </a:solidFill>
              </a:rPr>
              <a:t>Attention : le score TOEFL doit être envoyé avant le 31 décembre 2023</a:t>
            </a:r>
          </a:p>
          <a:p>
            <a:pPr marL="0" indent="0" algn="just">
              <a:buNone/>
            </a:pPr>
            <a:endParaRPr lang="fr-FR" u="sng" dirty="0"/>
          </a:p>
          <a:p>
            <a:pPr marL="0" indent="0" algn="just">
              <a:buNone/>
            </a:pPr>
            <a:r>
              <a:rPr lang="fr-FR" u="sng" dirty="0"/>
              <a:t>Entretien :</a:t>
            </a:r>
            <a:r>
              <a:rPr lang="fr-FR" dirty="0"/>
              <a:t> suite à une première présélection, un entretien en anglais est organisé début janvier 2024</a:t>
            </a:r>
          </a:p>
          <a:p>
            <a:pPr marL="0" indent="0">
              <a:buNone/>
            </a:pPr>
            <a:endParaRPr lang="fr-FR" u="sng" dirty="0"/>
          </a:p>
          <a:p>
            <a:pPr marL="0" indent="0">
              <a:buNone/>
            </a:pPr>
            <a:r>
              <a:rPr lang="fr-FR" u="sng" dirty="0"/>
              <a:t>Résultat de la sélection :</a:t>
            </a:r>
            <a:r>
              <a:rPr lang="fr-FR" dirty="0"/>
              <a:t> février 2024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1035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u="sng" dirty="0"/>
              <a:t>Le dossier de candidature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dirty="0"/>
              <a:t>Dossier de candidature à télécharger en ligne + pièces justificatives :</a:t>
            </a:r>
          </a:p>
          <a:p>
            <a:pPr marL="0" indent="0">
              <a:buNone/>
            </a:pPr>
            <a:r>
              <a:rPr lang="fr-FR" dirty="0"/>
              <a:t>Relevés de notes Licence + Master + </a:t>
            </a:r>
            <a:r>
              <a:rPr lang="fr-FR" dirty="0">
                <a:solidFill>
                  <a:srgbClr val="FF0000"/>
                </a:solidFill>
              </a:rPr>
              <a:t>traduction en anglais </a:t>
            </a:r>
            <a:r>
              <a:rPr lang="fr-FR" dirty="0"/>
              <a:t>(faite par vous) : </a:t>
            </a:r>
            <a:r>
              <a:rPr lang="fr-FR" b="1" dirty="0"/>
              <a:t>12/20 de moyenne MINIMUM chaque année en Master 1 et Licence 1, 2 et 3</a:t>
            </a:r>
          </a:p>
          <a:p>
            <a:pPr marL="0" indent="0">
              <a:buNone/>
            </a:pPr>
            <a:r>
              <a:rPr lang="fr-FR" dirty="0"/>
              <a:t>CV et Lettre de motivation </a:t>
            </a:r>
            <a:r>
              <a:rPr lang="fr-FR" b="1" dirty="0">
                <a:solidFill>
                  <a:srgbClr val="FF0000"/>
                </a:solidFill>
              </a:rPr>
              <a:t>en anglais </a:t>
            </a:r>
          </a:p>
          <a:p>
            <a:pPr marL="0" indent="0">
              <a:buNone/>
            </a:pPr>
            <a:r>
              <a:rPr lang="fr-FR" dirty="0"/>
              <a:t>TOEFL</a:t>
            </a:r>
          </a:p>
          <a:p>
            <a:pPr marL="0" indent="0" algn="just">
              <a:buNone/>
            </a:pPr>
            <a:r>
              <a:rPr lang="fr-FR" dirty="0"/>
              <a:t>La sélection à Lyon 3 se fait dans un premier temps sur dossier (résultats académiques, lettre de motivation </a:t>
            </a:r>
            <a:r>
              <a:rPr lang="fr-FR" b="1" dirty="0">
                <a:solidFill>
                  <a:srgbClr val="FF0000"/>
                </a:solidFill>
              </a:rPr>
              <a:t>en anglais</a:t>
            </a:r>
            <a:r>
              <a:rPr lang="fr-FR" dirty="0"/>
              <a:t>, CV </a:t>
            </a:r>
            <a:r>
              <a:rPr lang="fr-FR" b="1" dirty="0">
                <a:solidFill>
                  <a:srgbClr val="FF0000"/>
                </a:solidFill>
              </a:rPr>
              <a:t>en anglais</a:t>
            </a:r>
            <a:r>
              <a:rPr lang="fr-FR" dirty="0"/>
              <a:t>...) puis après une pré-sélection, sur entretien </a:t>
            </a:r>
            <a:r>
              <a:rPr lang="fr-FR" b="1" dirty="0">
                <a:solidFill>
                  <a:srgbClr val="FF0000"/>
                </a:solidFill>
              </a:rPr>
              <a:t>en anglais</a:t>
            </a:r>
            <a:r>
              <a:rPr lang="fr-FR" dirty="0"/>
              <a:t>.</a:t>
            </a:r>
          </a:p>
          <a:p>
            <a:pPr marL="0" indent="0">
              <a:buNone/>
            </a:pPr>
            <a:r>
              <a:rPr lang="fr-FR" b="1" dirty="0">
                <a:solidFill>
                  <a:srgbClr val="FF0000"/>
                </a:solidFill>
              </a:rPr>
              <a:t>A prévoir : 3 lettres de recommandation </a:t>
            </a:r>
          </a:p>
          <a:p>
            <a:pPr marL="0" indent="0" algn="ctr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48780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10978"/>
          </a:xfrm>
        </p:spPr>
        <p:txBody>
          <a:bodyPr>
            <a:normAutofit/>
          </a:bodyPr>
          <a:lstStyle/>
          <a:p>
            <a:pPr algn="ctr"/>
            <a:r>
              <a:rPr lang="fr-FR" b="1" u="sng" dirty="0">
                <a:solidFill>
                  <a:srgbClr val="FF0000"/>
                </a:solidFill>
              </a:rPr>
              <a:t>Le niveau d'anglais requis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763485"/>
            <a:ext cx="10515600" cy="4413477"/>
          </a:xfrm>
        </p:spPr>
        <p:txBody>
          <a:bodyPr>
            <a:normAutofit fontScale="85000" lnSpcReduction="20000"/>
          </a:bodyPr>
          <a:lstStyle/>
          <a:p>
            <a:r>
              <a:rPr lang="en-US" sz="4700" dirty="0"/>
              <a:t>Louisiana State University: TOEFL </a:t>
            </a:r>
            <a:r>
              <a:rPr lang="en-US" sz="4700" dirty="0" err="1"/>
              <a:t>iBT</a:t>
            </a:r>
            <a:r>
              <a:rPr lang="en-US" sz="4700" dirty="0"/>
              <a:t> 90 - 100</a:t>
            </a:r>
          </a:p>
          <a:p>
            <a:r>
              <a:rPr lang="en-US" sz="4700" dirty="0"/>
              <a:t>University of Minnesota: TOEFL </a:t>
            </a:r>
            <a:r>
              <a:rPr lang="en-US" sz="4700" dirty="0" err="1"/>
              <a:t>iBT</a:t>
            </a:r>
            <a:r>
              <a:rPr lang="en-US" sz="4700" dirty="0"/>
              <a:t> 95 - 100</a:t>
            </a:r>
          </a:p>
          <a:p>
            <a:r>
              <a:rPr lang="en-US" sz="4700" dirty="0"/>
              <a:t>Brooklyn Law School : TOEFL </a:t>
            </a:r>
            <a:r>
              <a:rPr lang="en-US" sz="4700" dirty="0" err="1"/>
              <a:t>iBT</a:t>
            </a:r>
            <a:r>
              <a:rPr lang="en-US" sz="4700" dirty="0"/>
              <a:t> 95 - 100</a:t>
            </a:r>
          </a:p>
          <a:p>
            <a:r>
              <a:rPr lang="en-US" sz="4700" dirty="0"/>
              <a:t>Georgetown University : TOEFL </a:t>
            </a:r>
            <a:r>
              <a:rPr lang="en-US" sz="4700" dirty="0" err="1"/>
              <a:t>iBT</a:t>
            </a:r>
            <a:r>
              <a:rPr lang="en-US" sz="4700" dirty="0"/>
              <a:t> 100</a:t>
            </a:r>
          </a:p>
          <a:p>
            <a:pPr marL="0" indent="0">
              <a:buNone/>
            </a:pPr>
            <a:endParaRPr lang="fr-FR" sz="4800" dirty="0"/>
          </a:p>
          <a:p>
            <a:pPr marL="0" indent="0" algn="just">
              <a:buNone/>
            </a:pPr>
            <a:r>
              <a:rPr lang="fr-FR" sz="4800" dirty="0"/>
              <a:t>Le score au test de langue doit être communiqué avant le 31 décembre 2023.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Le service des Relations Internationales de Lyon 3 organise des sessions de tests, voir sur le site de l’université rubrique International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27284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54B50CE-E94C-4D37-B520-F189244F2B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34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9600" b="1" u="sng" dirty="0"/>
              <a:t>BUDGET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fr-FR" sz="35200" dirty="0"/>
              <a:t>$$$$$$</a:t>
            </a:r>
          </a:p>
          <a:p>
            <a:endParaRPr lang="fr-FR" sz="6600" dirty="0"/>
          </a:p>
          <a:p>
            <a:endParaRPr lang="fr-FR" sz="6600" dirty="0"/>
          </a:p>
          <a:p>
            <a:r>
              <a:rPr lang="fr-FR" sz="6600" dirty="0"/>
              <a:t>Les </a:t>
            </a:r>
            <a:r>
              <a:rPr lang="fr-FR" sz="6600" dirty="0" err="1"/>
              <a:t>tuition</a:t>
            </a:r>
            <a:r>
              <a:rPr lang="fr-FR" sz="6600" dirty="0"/>
              <a:t> </a:t>
            </a:r>
            <a:r>
              <a:rPr lang="fr-FR" sz="6600" dirty="0" err="1"/>
              <a:t>fees</a:t>
            </a:r>
            <a:r>
              <a:rPr lang="fr-FR" sz="6600" dirty="0"/>
              <a:t> &amp; </a:t>
            </a:r>
            <a:r>
              <a:rPr lang="fr-FR" sz="6600" dirty="0" err="1"/>
              <a:t>cost</a:t>
            </a:r>
            <a:r>
              <a:rPr lang="fr-FR" sz="6600" dirty="0"/>
              <a:t> of living sont donnés à titre indicatif. Les universités américaines peuvent augmenter leur tarif chaque année</a:t>
            </a:r>
          </a:p>
        </p:txBody>
      </p:sp>
    </p:spTree>
    <p:extLst>
      <p:ext uri="{BB962C8B-B14F-4D97-AF65-F5344CB8AC3E}">
        <p14:creationId xmlns:p14="http://schemas.microsoft.com/office/powerpoint/2010/main" val="4261727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855694"/>
          </a:xfrm>
        </p:spPr>
        <p:txBody>
          <a:bodyPr>
            <a:normAutofit fontScale="90000"/>
          </a:bodyPr>
          <a:lstStyle/>
          <a:p>
            <a:pPr algn="ctr"/>
            <a:br>
              <a:rPr lang="fr-FR" dirty="0"/>
            </a:br>
            <a:r>
              <a:rPr lang="fr-FR" b="1" u="sng" dirty="0" err="1"/>
              <a:t>Louisiana</a:t>
            </a:r>
            <a:r>
              <a:rPr lang="fr-FR" b="1" u="sng" dirty="0"/>
              <a:t> State University</a:t>
            </a:r>
            <a:br>
              <a:rPr lang="fr-FR" b="1" u="sng" dirty="0"/>
            </a:br>
            <a:r>
              <a:rPr lang="fr-FR" b="1" u="sng" dirty="0" err="1"/>
              <a:t>Baton</a:t>
            </a:r>
            <a:r>
              <a:rPr lang="fr-FR" b="1" u="sng" dirty="0"/>
              <a:t>-Rouge, LA</a:t>
            </a:r>
            <a:br>
              <a:rPr lang="fr-FR" b="1" u="sng" dirty="0"/>
            </a:br>
            <a:br>
              <a:rPr lang="fr-FR" b="1" u="sng" dirty="0"/>
            </a:br>
            <a:r>
              <a:rPr lang="fr-FR" sz="2000" b="1" u="sng" dirty="0"/>
              <a:t>(#105 in Best Law </a:t>
            </a:r>
            <a:r>
              <a:rPr lang="fr-FR" sz="2000" b="1" u="sng" dirty="0" err="1"/>
              <a:t>Schools</a:t>
            </a:r>
            <a:r>
              <a:rPr lang="fr-FR" sz="2000" b="1" u="sng" dirty="0"/>
              <a:t> 2023 </a:t>
            </a:r>
            <a:r>
              <a:rPr lang="fr-FR" sz="2000" b="1" u="sng" dirty="0" err="1"/>
              <a:t>Usnews</a:t>
            </a:r>
            <a:r>
              <a:rPr lang="fr-FR" sz="2000" b="1" u="sng" dirty="0"/>
              <a:t> </a:t>
            </a:r>
            <a:r>
              <a:rPr lang="fr-FR" sz="2000" b="1" u="sng" dirty="0" err="1"/>
              <a:t>ranking</a:t>
            </a:r>
            <a:r>
              <a:rPr lang="fr-FR" sz="2000" b="1" u="sng" dirty="0"/>
              <a:t>)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5" r="7785"/>
          <a:stretch>
            <a:fillRect/>
          </a:stretch>
        </p:blipFill>
        <p:spPr/>
      </p:pic>
      <p:sp>
        <p:nvSpPr>
          <p:cNvPr id="16" name="Espace réservé du texte 15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fr-FR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1 spot TUITION FREE</a:t>
            </a:r>
          </a:p>
          <a:p>
            <a:pPr marL="0" lvl="1">
              <a:spcBef>
                <a:spcPts val="1000"/>
              </a:spcBef>
            </a:pPr>
            <a:r>
              <a:rPr lang="fr-FR" dirty="0"/>
              <a:t>Registration : $4043 (</a:t>
            </a:r>
            <a:r>
              <a:rPr lang="fr-FR" dirty="0" err="1"/>
              <a:t>subject</a:t>
            </a:r>
            <a:r>
              <a:rPr lang="fr-FR" dirty="0"/>
              <a:t> to change)</a:t>
            </a:r>
          </a:p>
          <a:p>
            <a:pPr marL="0" lvl="1">
              <a:spcBef>
                <a:spcPts val="1000"/>
              </a:spcBef>
            </a:pPr>
            <a:r>
              <a:rPr lang="fr-FR" dirty="0"/>
              <a:t>+ frais de dossier LSAC</a:t>
            </a:r>
          </a:p>
          <a:p>
            <a:pPr marL="0" lvl="1">
              <a:spcBef>
                <a:spcPts val="1000"/>
              </a:spcBef>
            </a:pPr>
            <a:r>
              <a:rPr lang="fr-FR" dirty="0"/>
              <a:t>La traduction des notes peut être faite par l’étudiant, mais elle doit être envoyée par l’université d’origine avec tampon.</a:t>
            </a:r>
          </a:p>
          <a:p>
            <a:endParaRPr lang="fr-F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Spots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preferential</a:t>
            </a:r>
            <a:r>
              <a:rPr lang="fr-FR" dirty="0"/>
              <a:t> </a:t>
            </a:r>
            <a:r>
              <a:rPr lang="fr-FR" dirty="0" err="1"/>
              <a:t>treatment</a:t>
            </a:r>
            <a:r>
              <a:rPr lang="fr-FR" dirty="0"/>
              <a:t> 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dirty="0" err="1"/>
              <a:t>Tuition</a:t>
            </a:r>
            <a:r>
              <a:rPr lang="fr-FR" dirty="0"/>
              <a:t> : $10,000 (</a:t>
            </a:r>
            <a:r>
              <a:rPr lang="fr-FR" dirty="0" err="1"/>
              <a:t>instead</a:t>
            </a:r>
            <a:r>
              <a:rPr lang="fr-FR" dirty="0"/>
              <a:t> of $35,200)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dirty="0"/>
              <a:t>Registration : $4043 (</a:t>
            </a:r>
            <a:r>
              <a:rPr lang="fr-FR" dirty="0" err="1"/>
              <a:t>subject</a:t>
            </a:r>
            <a:r>
              <a:rPr lang="fr-FR" dirty="0"/>
              <a:t> to change)</a:t>
            </a:r>
          </a:p>
          <a:p>
            <a:pPr lvl="1"/>
            <a:r>
              <a:rPr lang="fr-FR" dirty="0"/>
              <a:t>+ frais de dossier LSAC</a:t>
            </a:r>
          </a:p>
          <a:p>
            <a:pPr lvl="1"/>
            <a:endParaRPr lang="fr-F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 err="1"/>
              <a:t>Cost</a:t>
            </a:r>
            <a:r>
              <a:rPr lang="fr-FR" dirty="0"/>
              <a:t> of living (estimation) 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dirty="0" err="1"/>
              <a:t>Around</a:t>
            </a:r>
            <a:r>
              <a:rPr lang="fr-FR" dirty="0"/>
              <a:t> $1,500 per </a:t>
            </a:r>
            <a:r>
              <a:rPr lang="fr-FR" dirty="0" err="1"/>
              <a:t>month</a:t>
            </a:r>
            <a:endParaRPr lang="fr-FR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dirty="0"/>
              <a:t>$15,000 for the </a:t>
            </a:r>
            <a:r>
              <a:rPr lang="fr-FR" dirty="0" err="1"/>
              <a:t>whole</a:t>
            </a:r>
            <a:r>
              <a:rPr lang="fr-FR" dirty="0"/>
              <a:t> </a:t>
            </a:r>
            <a:r>
              <a:rPr lang="fr-FR" dirty="0" err="1"/>
              <a:t>year</a:t>
            </a:r>
            <a:endParaRPr lang="fr-FR" dirty="0"/>
          </a:p>
          <a:p>
            <a:pPr lvl="1"/>
            <a:endParaRPr lang="fr-FR" dirty="0"/>
          </a:p>
          <a:p>
            <a:pPr lvl="1"/>
            <a:r>
              <a:rPr lang="fr-FR" dirty="0">
                <a:hlinkClick r:id="rId3"/>
              </a:rPr>
              <a:t>https://www.law.lsu.edu/llm/</a:t>
            </a:r>
            <a:r>
              <a:rPr lang="fr-FR" dirty="0"/>
              <a:t> </a:t>
            </a:r>
          </a:p>
          <a:p>
            <a:endParaRPr lang="fr-FR" dirty="0"/>
          </a:p>
          <a:p>
            <a:pPr lvl="1"/>
            <a:endParaRPr lang="fr-FR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5791760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</TotalTime>
  <Words>822</Words>
  <Application>Microsoft Office PowerPoint</Application>
  <PresentationFormat>Grand écran</PresentationFormat>
  <Paragraphs>139</Paragraphs>
  <Slides>19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Wingdings</vt:lpstr>
      <vt:lpstr>Thème Office</vt:lpstr>
      <vt:lpstr>Présentation PowerPoint</vt:lpstr>
      <vt:lpstr>LL.M. AUX ETATS-UNIS</vt:lpstr>
      <vt:lpstr>Universités partenaires de la Faculté de Droit</vt:lpstr>
      <vt:lpstr>Le calendrier des étapes de candidature</vt:lpstr>
      <vt:lpstr>Le dossier de candidature</vt:lpstr>
      <vt:lpstr>Le niveau d'anglais requis</vt:lpstr>
      <vt:lpstr>Présentation PowerPoint</vt:lpstr>
      <vt:lpstr>BUDGET</vt:lpstr>
      <vt:lpstr> Louisiana State University Baton-Rouge, LA  (#105 in Best Law Schools 2023 Usnews ranking)</vt:lpstr>
      <vt:lpstr>University of Minnesota, Minneapolis, MN  (#21 in Best Law Schools 2023 Usnews ranking)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Brooklyn Law School, Brooklyn, NY  (#98 in Best Law Schools 2023 Usnews ranking)</vt:lpstr>
      <vt:lpstr>Georgetown University, Washington DC  (#13 in Best Law Schools 2023 Usnews ranking)</vt:lpstr>
      <vt:lpstr>BOURSE</vt:lpstr>
      <vt:lpstr>Questions ?  Envoyez moi un email : llm@univ-lyon3.fr </vt:lpstr>
    </vt:vector>
  </TitlesOfParts>
  <Company>Université Jean Moulin Lyon3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BERTHIER Anne-Sophie</dc:creator>
  <cp:lastModifiedBy>BERTHIER Anne-Sophie</cp:lastModifiedBy>
  <cp:revision>44</cp:revision>
  <cp:lastPrinted>2022-10-27T14:14:24Z</cp:lastPrinted>
  <dcterms:created xsi:type="dcterms:W3CDTF">2019-10-06T16:24:22Z</dcterms:created>
  <dcterms:modified xsi:type="dcterms:W3CDTF">2023-10-18T06:18:49Z</dcterms:modified>
</cp:coreProperties>
</file>