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70" r:id="rId4"/>
    <p:sldId id="259" r:id="rId5"/>
    <p:sldId id="268" r:id="rId6"/>
    <p:sldId id="262" r:id="rId7"/>
    <p:sldId id="267" r:id="rId8"/>
    <p:sldId id="272" r:id="rId9"/>
    <p:sldId id="282" r:id="rId10"/>
    <p:sldId id="274" r:id="rId11"/>
    <p:sldId id="275" r:id="rId12"/>
    <p:sldId id="271" r:id="rId13"/>
    <p:sldId id="285" r:id="rId14"/>
    <p:sldId id="286" r:id="rId15"/>
    <p:sldId id="283" r:id="rId16"/>
    <p:sldId id="284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243"/>
    <a:srgbClr val="AE131F"/>
    <a:srgbClr val="807A77"/>
    <a:srgbClr val="009897"/>
    <a:srgbClr val="252320"/>
    <a:srgbClr val="9D0B7B"/>
    <a:srgbClr val="F19120"/>
    <a:srgbClr val="1DBBEA"/>
    <a:srgbClr val="62BB38"/>
    <a:srgbClr val="92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95" autoAdjust="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E7EC1-BC25-4F4A-837E-EEDDB23FE34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7346-BB0E-44EB-A663-234E24D348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9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4611-E188-4932-910B-4FF8CB6BE205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C471-CD9D-41A7-9808-825356633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28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DCA2-CAEA-434A-B628-BBD97CDD9CBD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D4B0-DA3D-4EEB-ABF0-E501497B1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9683-0F5A-4163-B2E3-41B2E9133AA3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A84B-ED97-4E94-B4E1-1096F4E0D7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7909-AB56-4E2E-A35D-4D75FDD564E0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2702-71FD-478C-8ABB-00E2043F09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AB2F-D790-4E6F-88A9-DA5C76C57C29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419B-D1D5-4EA7-85C7-8C4B73857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3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0E81-A132-422B-8383-AC0E42359289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E2E1-A6B6-4F26-B06A-13DE15CFE1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6BCC-4108-4BE4-9D39-3DFA14528907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EB09-07B6-4256-B353-8645FE8826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3B2B-7441-41E7-8825-B260D7103881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293A-D3EC-40C4-86BF-28980BB689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6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1873-C42E-4FA9-96A2-D2FF70FFA4E7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69B1-C8FD-446A-965C-195903FCD5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EF7E-EC6A-4222-A2D7-6E344B7272B5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AEDD-7F61-47AD-AFA0-685A038239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0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69DD-FC4F-4AC2-B804-D93011214305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18D7-FCA1-400B-8588-80133EE2B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376E3-1398-47AF-B5E0-BC311E8D82D4}" type="datetimeFigureOut">
              <a:rPr lang="fr-FR"/>
              <a:pPr>
                <a:defRPr/>
              </a:pPr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C03DE-8CD6-4E7F-86D4-7481DC92F8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lyon3.fr/vos-contacts-au-service-des-relations-internationales" TargetMode="External"/><Relationship Id="rId2" Type="http://schemas.openxmlformats.org/officeDocument/2006/relationships/hyperlink" Target="mailto:mobilite-internationale-droit@univ-lyon3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cdedroit.univ-lyon3.fr/programmes-dechange" TargetMode="External"/><Relationship Id="rId4" Type="http://schemas.openxmlformats.org/officeDocument/2006/relationships/hyperlink" Target="mailto:bourses-internationales%40univ-lyon3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ylou.francoise@univ-lyon3.fr" TargetMode="External"/><Relationship Id="rId7" Type="http://schemas.openxmlformats.org/officeDocument/2006/relationships/hyperlink" Target="mailto:christine.ferrari@univ-lyon3.fr" TargetMode="External"/><Relationship Id="rId2" Type="http://schemas.openxmlformats.org/officeDocument/2006/relationships/hyperlink" Target="mailto:frederique.ferrand@univ-lyon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ion.del-bove@univ-lyon3.fr" TargetMode="External"/><Relationship Id="rId5" Type="http://schemas.openxmlformats.org/officeDocument/2006/relationships/hyperlink" Target="mailto:efthymia.lekkou@univ-lyon3.fr" TargetMode="External"/><Relationship Id="rId4" Type="http://schemas.openxmlformats.org/officeDocument/2006/relationships/hyperlink" Target="mailto:benjamin.ricou@univ-lyon3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iara.neri@univ-lyon3.fr" TargetMode="External"/><Relationship Id="rId7" Type="http://schemas.openxmlformats.org/officeDocument/2006/relationships/hyperlink" Target="mailto:efthymia.lekkou@univ-lyon3.fr" TargetMode="External"/><Relationship Id="rId2" Type="http://schemas.openxmlformats.org/officeDocument/2006/relationships/hyperlink" Target="mailto:marylou.francoise@univ-lyon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landine.de-claviere@univ-lyon3.fr" TargetMode="External"/><Relationship Id="rId5" Type="http://schemas.openxmlformats.org/officeDocument/2006/relationships/hyperlink" Target="mailto:marion.del-bove@univ-lyon3.fr" TargetMode="External"/><Relationship Id="rId4" Type="http://schemas.openxmlformats.org/officeDocument/2006/relationships/hyperlink" Target="mailto:benjamin.ricou@univ-lyon3.f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acdedroit.univ-lyon3.fr/universites-partenair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dedroit.univ-lyon3.fr/universites-partenair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-lyon3.fr/etudes-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83768" y="198884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C14243"/>
                </a:solidFill>
                <a:latin typeface="Century Gothic" pitchFamily="34" charset="0"/>
              </a:rPr>
              <a:t>International </a:t>
            </a:r>
            <a:r>
              <a:rPr lang="fr-FR" sz="4000" b="1" dirty="0" err="1">
                <a:solidFill>
                  <a:srgbClr val="C14243"/>
                </a:solidFill>
                <a:latin typeface="Century Gothic" pitchFamily="34" charset="0"/>
              </a:rPr>
              <a:t>days</a:t>
            </a:r>
            <a:endParaRPr lang="fr-FR" sz="4000" b="1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4000" dirty="0">
                <a:solidFill>
                  <a:srgbClr val="807A77"/>
                </a:solidFill>
                <a:latin typeface="Century Gothic" pitchFamily="34" charset="0"/>
              </a:rPr>
              <a:t>Faculté de droit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3768" y="5501843"/>
            <a:ext cx="4680520" cy="5693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500" dirty="0">
                <a:solidFill>
                  <a:srgbClr val="C14243"/>
                </a:solidFill>
                <a:latin typeface="Century Gothic" pitchFamily="34" charset="0"/>
              </a:rPr>
              <a:t>FACULTÉ DE </a:t>
            </a:r>
            <a:r>
              <a:rPr lang="fr-FR" sz="1500" b="1" dirty="0">
                <a:solidFill>
                  <a:srgbClr val="C14243"/>
                </a:solidFill>
                <a:latin typeface="Century Gothic" pitchFamily="34" charset="0"/>
              </a:rPr>
              <a:t>DROIT </a:t>
            </a:r>
            <a:endParaRPr lang="fr-FR" sz="1500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1600" dirty="0">
                <a:solidFill>
                  <a:srgbClr val="C14243"/>
                </a:solidFill>
                <a:latin typeface="Century Gothic" pitchFamily="34" charset="0"/>
              </a:rPr>
              <a:t>mobilite-internationale-droit@univ-lyon3.fr</a:t>
            </a:r>
            <a:endParaRPr lang="fr-FR" sz="1500" dirty="0">
              <a:solidFill>
                <a:srgbClr val="C14243"/>
              </a:solidFill>
              <a:latin typeface="Century Gothic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C17552-1CD2-462F-825B-4E81284FF0BF}"/>
              </a:ext>
            </a:extLst>
          </p:cNvPr>
          <p:cNvSpPr txBox="1"/>
          <p:nvPr/>
        </p:nvSpPr>
        <p:spPr>
          <a:xfrm>
            <a:off x="2502514" y="36450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L3 Droit – prépa ENS/IEP</a:t>
            </a:r>
            <a:endParaRPr lang="es-E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FE4568-C339-424D-A841-AF44AE6AAD43}"/>
              </a:ext>
            </a:extLst>
          </p:cNvPr>
          <p:cNvSpPr txBox="1"/>
          <p:nvPr/>
        </p:nvSpPr>
        <p:spPr>
          <a:xfrm>
            <a:off x="2483768" y="434340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Départ mobilité 2026-2027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Erasmus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4A5F6B-10B0-4182-B6BF-0DB3E1BD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62476"/>
            <a:ext cx="4430356" cy="57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Hors Erasmus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63FE7C-76F8-4657-8563-B954259D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43" y="548680"/>
            <a:ext cx="45172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Contacts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3793" y="2708920"/>
            <a:ext cx="8516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Pôle mobilité: </a:t>
            </a:r>
            <a:r>
              <a:rPr lang="fr-FR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mobilite-internationale-droit@univ-lyon3.fr</a:t>
            </a:r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Service général des RI: voir 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</a:t>
            </a:r>
            <a:r>
              <a:rPr lang="fr-FR" dirty="0"/>
              <a:t> des contacts par zone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Service des bourses: </a:t>
            </a:r>
            <a:r>
              <a:rPr lang="fr-FR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bourses-internationales@univ-lyon3.fr</a:t>
            </a:r>
            <a:r>
              <a:rPr lang="fr-FR" dirty="0">
                <a:solidFill>
                  <a:srgbClr val="C00000"/>
                </a:solidFill>
              </a:rPr>
              <a:t> 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plus d’informations, pensez bien à consulter notre FAQ disponible sur notre page : </a:t>
            </a:r>
            <a:r>
              <a:rPr lang="fr-FR" dirty="0">
                <a:solidFill>
                  <a:srgbClr val="AE131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https://facdedroit.univ-lyon3.fr/programmes-dechange</a:t>
            </a:r>
            <a:r>
              <a:rPr lang="fr-FR" dirty="0">
                <a:solidFill>
                  <a:srgbClr val="AE131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03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9531" y="106385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Référents académiques de zone</a:t>
            </a:r>
          </a:p>
          <a:p>
            <a:pPr algn="ctr"/>
            <a:r>
              <a:rPr lang="fr-FR" sz="2800" b="1" dirty="0">
                <a:solidFill>
                  <a:srgbClr val="C14243"/>
                </a:solidFill>
                <a:latin typeface="Century Gothic" pitchFamily="34" charset="0"/>
              </a:rPr>
              <a:t>EUROPE</a:t>
            </a:r>
            <a:endParaRPr lang="fr-FR" sz="3600" b="1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5668" y="2249579"/>
            <a:ext cx="8516679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fr-FR" dirty="0"/>
              <a:t>Allemagne/ Autriche/ Suisse Germanophone</a:t>
            </a:r>
          </a:p>
          <a:p>
            <a:pPr lvl="0"/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Frédérique FERRAND</a:t>
            </a:r>
            <a:endParaRPr lang="fr-FR" dirty="0">
              <a:solidFill>
                <a:srgbClr val="C14243"/>
              </a:solidFill>
            </a:endParaRPr>
          </a:p>
          <a:p>
            <a:pPr lvl="0"/>
            <a:endParaRPr lang="fr-FR" dirty="0"/>
          </a:p>
          <a:p>
            <a:pPr lvl="0"/>
            <a:r>
              <a:rPr lang="fr-FR" dirty="0"/>
              <a:t> Espagne/ Portugal</a:t>
            </a:r>
          </a:p>
          <a:p>
            <a:r>
              <a:rPr lang="fr-FR" dirty="0">
                <a:solidFill>
                  <a:srgbClr val="C1424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Marylou FRANCOISE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 Europe continentale/ pays nordiques</a:t>
            </a:r>
            <a:br>
              <a:rPr lang="fr-FR" dirty="0"/>
            </a:br>
            <a:r>
              <a:rPr lang="fr-FR" dirty="0">
                <a:solidFill>
                  <a:srgbClr val="C142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 RICOU</a:t>
            </a:r>
            <a:endParaRPr lang="fr-FR" dirty="0">
              <a:solidFill>
                <a:srgbClr val="C14243"/>
              </a:solidFill>
            </a:endParaRPr>
          </a:p>
          <a:p>
            <a:pPr lvl="0"/>
            <a:endParaRPr lang="fr-FR" dirty="0"/>
          </a:p>
          <a:p>
            <a:pPr lvl="0"/>
            <a:r>
              <a:rPr lang="fr-FR" dirty="0"/>
              <a:t>Grèce</a:t>
            </a:r>
          </a:p>
          <a:p>
            <a:r>
              <a:rPr lang="fr-FR" dirty="0">
                <a:solidFill>
                  <a:srgbClr val="C1424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Efthymia LEKKOU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Irlande/ Islande</a:t>
            </a:r>
          </a:p>
          <a:p>
            <a:r>
              <a:rPr lang="fr-FR" u="sng" dirty="0">
                <a:solidFill>
                  <a:srgbClr val="C1424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Marion DEL BOVE</a:t>
            </a:r>
            <a:r>
              <a:rPr lang="fr-FR" u="sng" dirty="0">
                <a:solidFill>
                  <a:srgbClr val="C14243"/>
                </a:solidFill>
              </a:rPr>
              <a:t> / Blandine DE CLAVIERE</a:t>
            </a:r>
          </a:p>
          <a:p>
            <a:endParaRPr lang="fr-FR" dirty="0"/>
          </a:p>
          <a:p>
            <a:pPr lvl="0"/>
            <a:r>
              <a:rPr lang="fr-FR" dirty="0"/>
              <a:t>Italie</a:t>
            </a:r>
          </a:p>
          <a:p>
            <a:r>
              <a:rPr lang="fr-FR" dirty="0">
                <a:solidFill>
                  <a:srgbClr val="C1424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Christine FERRARI-BREEUR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Pays de l’est de l’Europe</a:t>
            </a:r>
          </a:p>
          <a:p>
            <a:r>
              <a:rPr lang="fr-FR" dirty="0">
                <a:solidFill>
                  <a:srgbClr val="C1424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Marion DEL BOVE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95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9531" y="106385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Référents académiques de zone</a:t>
            </a:r>
          </a:p>
          <a:p>
            <a:pPr algn="ctr"/>
            <a:r>
              <a:rPr lang="fr-FR" sz="2800" b="1" dirty="0">
                <a:solidFill>
                  <a:srgbClr val="C14243"/>
                </a:solidFill>
                <a:latin typeface="Century Gothic" pitchFamily="34" charset="0"/>
              </a:rPr>
              <a:t>HORS EUROPE</a:t>
            </a:r>
            <a:endParaRPr lang="fr-FR" sz="3600" b="1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5668" y="2249579"/>
            <a:ext cx="8516679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fr-FR" dirty="0"/>
              <a:t>Amérique latine</a:t>
            </a:r>
          </a:p>
          <a:p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Marylou FRANCOISE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Asie</a:t>
            </a:r>
          </a:p>
          <a:p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Marylou FRANCOISE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Etats-Unis/ Canada/ Afrique du sud/ Australie/ Nouvelle-Zélande</a:t>
            </a:r>
          </a:p>
          <a:p>
            <a:r>
              <a:rPr lang="fr-FR" dirty="0">
                <a:solidFill>
                  <a:srgbClr val="C1424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Kiara NERI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Moyen-Orient</a:t>
            </a:r>
          </a:p>
          <a:p>
            <a:r>
              <a:rPr lang="fr-FR" dirty="0">
                <a:solidFill>
                  <a:srgbClr val="C142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 RICOU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Royaume-Uni</a:t>
            </a:r>
          </a:p>
          <a:p>
            <a:r>
              <a:rPr lang="fr-FR" dirty="0">
                <a:solidFill>
                  <a:srgbClr val="C1424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Marion DEL BOVE</a:t>
            </a:r>
            <a:r>
              <a:rPr lang="fr-FR" dirty="0">
                <a:solidFill>
                  <a:srgbClr val="C14243"/>
                </a:solidFill>
              </a:rPr>
              <a:t> / </a:t>
            </a:r>
            <a:r>
              <a:rPr lang="fr-FR" dirty="0">
                <a:solidFill>
                  <a:srgbClr val="C1424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Blandine DE CLAVIERE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Turquie</a:t>
            </a:r>
          </a:p>
          <a:p>
            <a:r>
              <a:rPr lang="fr-FR" dirty="0">
                <a:solidFill>
                  <a:srgbClr val="C1424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Efthymia LEKKOU</a:t>
            </a:r>
            <a:endParaRPr lang="fr-FR" dirty="0">
              <a:solidFill>
                <a:srgbClr val="C1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7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Zones fermées à la mobilité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3793" y="2780928"/>
            <a:ext cx="8516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Il ne sera pas possible de partir en échange en 2026-2027 dans les pays suivants:</a:t>
            </a:r>
          </a:p>
          <a:p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Hongrie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Israël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Russie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Ukraine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06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95536" y="81801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Liste des partenaires ouverts à la mobilité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5668" y="2200124"/>
            <a:ext cx="8516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pouvez retrouver la liste de tous nos partenaires ouverts aux échanges en Droit sur notre page :</a:t>
            </a:r>
          </a:p>
          <a:p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https://facdedroit.univ-lyon3.fr/universites-partenaires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r>
              <a:rPr lang="fr-FR" dirty="0"/>
              <a:t>Vous trouverez également récapitulatif du nombre de places, disciplines disponibles et niveau d’études requis par partenaire.</a:t>
            </a:r>
          </a:p>
          <a:p>
            <a:endParaRPr lang="fr-FR" dirty="0"/>
          </a:p>
          <a:p>
            <a:r>
              <a:rPr lang="fr-FR" dirty="0"/>
              <a:t>Exemple : Pays-Bas - Leiden : Droit uniquement (Licence/ Master) – approx. 2 places disponibles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8ADA73-3989-4A1F-A673-7A2AF795C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31"/>
          <a:stretch/>
        </p:blipFill>
        <p:spPr>
          <a:xfrm>
            <a:off x="2671054" y="4724973"/>
            <a:ext cx="3689162" cy="1104921"/>
          </a:xfrm>
          <a:prstGeom prst="rect">
            <a:avLst/>
          </a:prstGeom>
        </p:spPr>
      </p:pic>
      <p:pic>
        <p:nvPicPr>
          <p:cNvPr id="6" name="Graphique 5" descr="Retour avec un remplissage uni">
            <a:extLst>
              <a:ext uri="{FF2B5EF4-FFF2-40B4-BE49-F238E27FC236}">
                <a16:creationId xmlns:a16="http://schemas.microsoft.com/office/drawing/2014/main" id="{FCC0321F-B034-45B9-857E-36C06F26B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2115" flipV="1">
            <a:off x="1945235" y="4863405"/>
            <a:ext cx="653648" cy="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6099" y="2521352"/>
            <a:ext cx="514598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 err="1"/>
              <a:t>Peco</a:t>
            </a:r>
            <a:r>
              <a:rPr lang="fr-FR" sz="1900" b="1" u="sng" dirty="0"/>
              <a:t> (Pays d’Europe Centrale et Orientale)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Lituanie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Mykolas</a:t>
            </a:r>
            <a:r>
              <a:rPr lang="fr-FR" dirty="0"/>
              <a:t> </a:t>
            </a:r>
            <a:r>
              <a:rPr lang="fr-FR" dirty="0" err="1"/>
              <a:t>Romeris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Roumanie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Université Alexandru Ioan Cuza Iasi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Université de Bucarest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Slovaquie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Comenius </a:t>
            </a:r>
            <a:r>
              <a:rPr lang="fr-FR" dirty="0" err="1"/>
              <a:t>University</a:t>
            </a:r>
            <a:r>
              <a:rPr lang="fr-FR" dirty="0"/>
              <a:t> in Bratislava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Erasmus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605148-286A-49CB-A5C4-7CA148D12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" r="41658" b="-453"/>
          <a:stretch/>
        </p:blipFill>
        <p:spPr>
          <a:xfrm>
            <a:off x="5302939" y="527311"/>
            <a:ext cx="1125753" cy="24168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B50380-154E-4598-AE5D-29C58E11CC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 r="46081"/>
          <a:stretch/>
        </p:blipFill>
        <p:spPr>
          <a:xfrm>
            <a:off x="6526131" y="537356"/>
            <a:ext cx="1125753" cy="23976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E416FD-AACF-4711-BF3D-4029DC3E9B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-576" r="56887" b="576"/>
          <a:stretch/>
        </p:blipFill>
        <p:spPr>
          <a:xfrm>
            <a:off x="7740599" y="526317"/>
            <a:ext cx="1157447" cy="24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12917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326" y="1904250"/>
            <a:ext cx="514598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Argentine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Pontifica</a:t>
            </a:r>
            <a:r>
              <a:rPr lang="fr-FR" sz="1700" dirty="0"/>
              <a:t> </a:t>
            </a: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Argentina (test langue sur place)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Austral, Campus Pilar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San Andrés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Salvador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Bolivie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Universidad Católica Boliviana San Pablo</a:t>
            </a: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Uruguay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Uruguay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48144E-4B45-4F46-BC13-CB94106B6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r="42176"/>
          <a:stretch/>
        </p:blipFill>
        <p:spPr>
          <a:xfrm>
            <a:off x="5292079" y="543575"/>
            <a:ext cx="1122685" cy="23914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BEEADAB-4F61-46BB-9A6C-DD9E171CA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41484"/>
          <a:stretch/>
        </p:blipFill>
        <p:spPr>
          <a:xfrm>
            <a:off x="6552789" y="543575"/>
            <a:ext cx="1076444" cy="23996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E075244-7D79-4D85-972A-DF58086144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r="39988"/>
          <a:stretch/>
        </p:blipFill>
        <p:spPr>
          <a:xfrm>
            <a:off x="7720776" y="543575"/>
            <a:ext cx="1171704" cy="24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0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Brésil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Université de São Paolo (USP)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Pontificia Universidade Católica de Rio de Janeiro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Universidade</a:t>
            </a:r>
            <a:r>
              <a:rPr lang="fr-FR" sz="1700" dirty="0"/>
              <a:t> </a:t>
            </a:r>
            <a:r>
              <a:rPr lang="fr-FR" sz="1700" dirty="0" err="1"/>
              <a:t>Federal</a:t>
            </a:r>
            <a:r>
              <a:rPr lang="fr-FR" sz="1700" dirty="0"/>
              <a:t> da Bahia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Universidad Federal do Rio de Janeiro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r>
              <a:rPr lang="fr-FR" b="1" dirty="0">
                <a:solidFill>
                  <a:srgbClr val="C14243"/>
                </a:solidFill>
              </a:rPr>
              <a:t>Panama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Panamá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8D839E-E4BC-48D0-A33D-9041E115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39" r="43956" b="-339"/>
          <a:stretch/>
        </p:blipFill>
        <p:spPr>
          <a:xfrm>
            <a:off x="5384323" y="543818"/>
            <a:ext cx="1700770" cy="23996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978179-04AC-4CA7-8024-2163647B0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7"/>
          <a:stretch/>
        </p:blipFill>
        <p:spPr>
          <a:xfrm>
            <a:off x="7222639" y="543818"/>
            <a:ext cx="1700770" cy="23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55576" y="110190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Partir en échange pendant la L3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5556" y="202117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Vérification de la faisabilité du programme de cours de L3 à Lyon 3 dans la/les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universités partenaires</a:t>
            </a:r>
            <a:r>
              <a:rPr lang="fr-FR" dirty="0"/>
              <a:t> souhaitées.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Vérifier que le partenaire accepte </a:t>
            </a:r>
            <a:r>
              <a:rPr lang="fr-FR" b="1" u="sng" dirty="0"/>
              <a:t>le droit et le niveau Licence</a:t>
            </a:r>
            <a:r>
              <a:rPr lang="fr-FR" dirty="0"/>
              <a:t> et que les cours proposés correspondent à vos projets d’études.</a:t>
            </a:r>
          </a:p>
          <a:p>
            <a:pPr algn="just"/>
            <a:endParaRPr lang="fr-FR" dirty="0"/>
          </a:p>
          <a:p>
            <a:pPr algn="ctr"/>
            <a:r>
              <a:rPr lang="fr-FR" b="1" dirty="0">
                <a:solidFill>
                  <a:schemeClr val="tx2"/>
                </a:solidFill>
              </a:rPr>
              <a:t>Vous n’êtes pas </a:t>
            </a:r>
            <a:r>
              <a:rPr lang="fr-FR" b="1" dirty="0" err="1">
                <a:solidFill>
                  <a:schemeClr val="tx2"/>
                </a:solidFill>
              </a:rPr>
              <a:t>inscrit.e</a:t>
            </a:r>
            <a:r>
              <a:rPr lang="fr-FR" b="1" dirty="0">
                <a:solidFill>
                  <a:schemeClr val="tx2"/>
                </a:solidFill>
              </a:rPr>
              <a:t> en Licence chez le partenaire mais à Lyon 3 !!!</a:t>
            </a: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algn="just"/>
            <a:r>
              <a:rPr lang="fr-FR" dirty="0">
                <a:solidFill>
                  <a:schemeClr val="tx2"/>
                </a:solidFill>
              </a:rPr>
              <a:t>Vérifier les intitulés : </a:t>
            </a:r>
            <a:r>
              <a:rPr lang="fr-FR" dirty="0">
                <a:solidFill>
                  <a:srgbClr val="C00000"/>
                </a:solidFill>
              </a:rPr>
              <a:t>l’offre de cours ouverte aux étudiants en échange en licence ou Master. La plupart des Universités ouvrent les cours « </a:t>
            </a:r>
            <a:r>
              <a:rPr lang="fr-FR" dirty="0" err="1">
                <a:solidFill>
                  <a:srgbClr val="C00000"/>
                </a:solidFill>
              </a:rPr>
              <a:t>undergraduate</a:t>
            </a:r>
            <a:r>
              <a:rPr lang="fr-FR" dirty="0">
                <a:solidFill>
                  <a:srgbClr val="C00000"/>
                </a:solidFill>
              </a:rPr>
              <a:t> » et non « </a:t>
            </a:r>
            <a:r>
              <a:rPr lang="fr-FR" dirty="0" err="1">
                <a:solidFill>
                  <a:srgbClr val="C00000"/>
                </a:solidFill>
              </a:rPr>
              <a:t>postgraduate</a:t>
            </a:r>
            <a:r>
              <a:rPr lang="fr-FR" dirty="0">
                <a:solidFill>
                  <a:srgbClr val="C00000"/>
                </a:solidFill>
              </a:rPr>
              <a:t> » </a:t>
            </a:r>
          </a:p>
          <a:p>
            <a:pPr algn="just"/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dirty="0">
                <a:solidFill>
                  <a:schemeClr val="tx2"/>
                </a:solidFill>
                <a:sym typeface="Wingdings" panose="05000000000000000000" pitchFamily="2" charset="2"/>
              </a:rPr>
              <a:t> </a:t>
            </a:r>
            <a:r>
              <a:rPr lang="fr-FR" i="1" dirty="0">
                <a:solidFill>
                  <a:schemeClr val="tx2"/>
                </a:solidFill>
              </a:rPr>
              <a:t>onglets : </a:t>
            </a:r>
            <a:r>
              <a:rPr lang="fr-FR" i="1" dirty="0" err="1">
                <a:solidFill>
                  <a:schemeClr val="tx2"/>
                </a:solidFill>
              </a:rPr>
              <a:t>study</a:t>
            </a:r>
            <a:r>
              <a:rPr lang="fr-FR" i="1" dirty="0">
                <a:solidFill>
                  <a:schemeClr val="tx2"/>
                </a:solidFill>
              </a:rPr>
              <a:t> </a:t>
            </a:r>
            <a:r>
              <a:rPr lang="fr-FR" i="1" dirty="0" err="1">
                <a:solidFill>
                  <a:schemeClr val="tx2"/>
                </a:solidFill>
              </a:rPr>
              <a:t>abroad</a:t>
            </a:r>
            <a:r>
              <a:rPr lang="fr-FR" i="1" dirty="0">
                <a:solidFill>
                  <a:schemeClr val="tx2"/>
                </a:solidFill>
              </a:rPr>
              <a:t>, exchange </a:t>
            </a:r>
            <a:r>
              <a:rPr lang="fr-FR" i="1" dirty="0" err="1">
                <a:solidFill>
                  <a:schemeClr val="tx2"/>
                </a:solidFill>
              </a:rPr>
              <a:t>students</a:t>
            </a:r>
            <a:r>
              <a:rPr lang="fr-FR" i="1" dirty="0">
                <a:solidFill>
                  <a:schemeClr val="tx2"/>
                </a:solidFill>
              </a:rPr>
              <a:t>, </a:t>
            </a:r>
            <a:r>
              <a:rPr lang="fr-FR" i="1" dirty="0" err="1">
                <a:solidFill>
                  <a:schemeClr val="tx2"/>
                </a:solidFill>
              </a:rPr>
              <a:t>incoming</a:t>
            </a:r>
            <a:r>
              <a:rPr lang="fr-FR" i="1" dirty="0">
                <a:solidFill>
                  <a:schemeClr val="tx2"/>
                </a:solidFill>
              </a:rPr>
              <a:t> </a:t>
            </a:r>
            <a:r>
              <a:rPr lang="fr-FR" i="1" dirty="0" err="1">
                <a:solidFill>
                  <a:schemeClr val="tx2"/>
                </a:solidFill>
              </a:rPr>
              <a:t>student</a:t>
            </a:r>
            <a:r>
              <a:rPr lang="fr-FR" i="1" dirty="0">
                <a:solidFill>
                  <a:schemeClr val="tx2"/>
                </a:solidFill>
              </a:rPr>
              <a:t>…des sites des universités partenaires </a:t>
            </a:r>
            <a:r>
              <a:rPr lang="fr-FR" dirty="0">
                <a:solidFill>
                  <a:schemeClr val="tx2"/>
                </a:solidFill>
              </a:rPr>
              <a:t>)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41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16161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8954" y="2087005"/>
            <a:ext cx="51459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Chili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de 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Los 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Diego Portales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Mayor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Pontifica</a:t>
            </a:r>
            <a:r>
              <a:rPr lang="fr-FR" sz="1700" dirty="0"/>
              <a:t> </a:t>
            </a: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de Valparaíso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Colombie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Rosario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Pontificia</a:t>
            </a:r>
            <a:r>
              <a:rPr lang="fr-FR" sz="1700" dirty="0"/>
              <a:t> </a:t>
            </a:r>
            <a:r>
              <a:rPr lang="fr-FR" sz="1700" dirty="0" err="1"/>
              <a:t>Bolivariana</a:t>
            </a: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los Andes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E75B5C-3C52-4776-8051-3E48FACE0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0"/>
          <a:stretch/>
        </p:blipFill>
        <p:spPr>
          <a:xfrm>
            <a:off x="5364087" y="586087"/>
            <a:ext cx="1728193" cy="23996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278C02-B0D3-4225-911D-37CE3EFD48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709" r="40756" b="-709"/>
          <a:stretch/>
        </p:blipFill>
        <p:spPr>
          <a:xfrm>
            <a:off x="7210583" y="603099"/>
            <a:ext cx="1728194" cy="23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00729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2424" y="1858487"/>
            <a:ext cx="514598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sz="1600" b="1" dirty="0">
                <a:solidFill>
                  <a:srgbClr val="C14243"/>
                </a:solidFill>
              </a:rPr>
              <a:t>Mexique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Universidad Iberoamericana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Instituto </a:t>
            </a:r>
            <a:r>
              <a:rPr lang="fr-FR" sz="1600" dirty="0" err="1"/>
              <a:t>Tecnológico</a:t>
            </a:r>
            <a:r>
              <a:rPr lang="fr-FR" sz="1600" dirty="0"/>
              <a:t> de Monterrey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Benemérita Universidad Autónoma de Puebla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Universidad de las Américas Puebla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de Guadalajara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</a:t>
            </a:r>
            <a:r>
              <a:rPr lang="fr-FR" sz="1600" dirty="0" err="1"/>
              <a:t>Panamericana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Pérou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Pontificia Universidad Católica del Perú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Ricardo Palma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de Lima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B77F0DE-6A1C-4485-A814-3F4C77BB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-130" r="43875" b="130"/>
          <a:stretch/>
        </p:blipFill>
        <p:spPr>
          <a:xfrm>
            <a:off x="5282220" y="603099"/>
            <a:ext cx="1728194" cy="23826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3B125F-5391-4B4A-81C6-F5C1DD20E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r="41129"/>
          <a:stretch/>
        </p:blipFill>
        <p:spPr>
          <a:xfrm>
            <a:off x="7199729" y="599396"/>
            <a:ext cx="1728194" cy="23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707904" y="1196752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Merci!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E7CD70-7AC5-4776-8900-9B0F230CC60C}"/>
              </a:ext>
            </a:extLst>
          </p:cNvPr>
          <p:cNvSpPr txBox="1"/>
          <p:nvPr/>
        </p:nvSpPr>
        <p:spPr>
          <a:xfrm>
            <a:off x="467544" y="1789861"/>
            <a:ext cx="38884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Pôle mobilité:</a:t>
            </a:r>
          </a:p>
          <a:p>
            <a:endParaRPr lang="fr-FR" dirty="0"/>
          </a:p>
          <a:p>
            <a:r>
              <a:rPr lang="fr-FR" sz="1600" b="1" dirty="0">
                <a:solidFill>
                  <a:srgbClr val="C14243"/>
                </a:solidFill>
              </a:rPr>
              <a:t>Laurent Eck </a:t>
            </a:r>
          </a:p>
          <a:p>
            <a:r>
              <a:rPr lang="fr-FR" sz="1600" dirty="0"/>
              <a:t>Assesseur du doyen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Anne-Sophie Berthier</a:t>
            </a:r>
          </a:p>
          <a:p>
            <a:r>
              <a:rPr lang="fr-FR" sz="1600" dirty="0"/>
              <a:t>Responsable pôle international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Julie Perez</a:t>
            </a:r>
          </a:p>
          <a:p>
            <a:r>
              <a:rPr lang="fr-FR" sz="1600" dirty="0"/>
              <a:t>Coordinatrice pôle international </a:t>
            </a:r>
            <a:r>
              <a:rPr lang="fr-FR" sz="1600" b="1" dirty="0"/>
              <a:t>Manufacture des Tabacs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Emmanuelle </a:t>
            </a:r>
            <a:r>
              <a:rPr lang="fr-FR" sz="1600" b="1" dirty="0" err="1">
                <a:solidFill>
                  <a:srgbClr val="C14243"/>
                </a:solidFill>
              </a:rPr>
              <a:t>Paparella</a:t>
            </a:r>
            <a:endParaRPr lang="fr-FR" sz="1600" b="1" dirty="0">
              <a:solidFill>
                <a:srgbClr val="C14243"/>
              </a:solidFill>
            </a:endParaRPr>
          </a:p>
          <a:p>
            <a:r>
              <a:rPr lang="fr-FR" sz="1600" dirty="0"/>
              <a:t>Coordinatrice pôle international</a:t>
            </a:r>
          </a:p>
          <a:p>
            <a:r>
              <a:rPr lang="fr-FR" sz="1600" b="1" dirty="0"/>
              <a:t>Manufacture des Tabacs</a:t>
            </a:r>
            <a:endParaRPr lang="fr-FR" sz="1600" dirty="0"/>
          </a:p>
          <a:p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72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Départ à l’année obligatoirement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256490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n’est pas possible de partir un seul semestre durant l’année universitaire de Licence 3.</a:t>
            </a:r>
          </a:p>
          <a:p>
            <a:pPr algn="just"/>
            <a:br>
              <a:rPr lang="fr-FR" dirty="0">
                <a:solidFill>
                  <a:schemeClr val="tx2"/>
                </a:solidFill>
              </a:rPr>
            </a:b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94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8592" y="118513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Partir en échange pendant la L3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8592" y="1979543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Dépôt de candidature – </a:t>
            </a:r>
            <a:r>
              <a:rPr lang="fr-FR" b="1" dirty="0"/>
              <a:t>dossier RI sur Mobility Online (accès via Intranet ou page DRI sur le site institutionnel)</a:t>
            </a:r>
            <a:br>
              <a:rPr lang="fr-FR" b="1" dirty="0"/>
            </a:br>
            <a:endParaRPr lang="fr-FR" b="1" dirty="0"/>
          </a:p>
          <a:p>
            <a:r>
              <a:rPr lang="fr-FR" b="1" dirty="0">
                <a:solidFill>
                  <a:srgbClr val="C14243"/>
                </a:solidFill>
              </a:rPr>
              <a:t>   </a:t>
            </a:r>
            <a:r>
              <a:rPr lang="fr-FR" b="1" dirty="0">
                <a:solidFill>
                  <a:srgbClr val="C14243"/>
                </a:solidFill>
                <a:highlight>
                  <a:srgbClr val="FFFF00"/>
                </a:highlight>
              </a:rPr>
              <a:t>20 octobre/ 20 novembre 2025</a:t>
            </a:r>
            <a:br>
              <a:rPr lang="fr-FR" b="1" dirty="0">
                <a:solidFill>
                  <a:srgbClr val="C14243"/>
                </a:solidFill>
              </a:rPr>
            </a:br>
            <a:r>
              <a:rPr lang="fr-FR" b="1" dirty="0">
                <a:solidFill>
                  <a:srgbClr val="C14243"/>
                </a:solidFill>
              </a:rPr>
              <a:t> </a:t>
            </a:r>
          </a:p>
          <a:p>
            <a:r>
              <a:rPr lang="fr-FR" b="1" dirty="0">
                <a:solidFill>
                  <a:srgbClr val="C14243"/>
                </a:solidFill>
              </a:rPr>
              <a:t>5 vœux de PAYS</a:t>
            </a:r>
          </a:p>
          <a:p>
            <a:r>
              <a:rPr lang="fr-FR" dirty="0">
                <a:solidFill>
                  <a:schemeClr val="tx2"/>
                </a:solidFill>
              </a:rPr>
              <a:t>+ Résultats académiques </a:t>
            </a:r>
          </a:p>
          <a:p>
            <a:r>
              <a:rPr lang="fr-FR" dirty="0">
                <a:solidFill>
                  <a:schemeClr val="tx2"/>
                </a:solidFill>
              </a:rPr>
              <a:t>+ Lettre de motivation (présentation du projet d’échange) dans la langue du cursus d'enseignement à l'étranger </a:t>
            </a:r>
            <a:r>
              <a:rPr lang="fr-FR" dirty="0">
                <a:solidFill>
                  <a:srgbClr val="C14243"/>
                </a:solidFill>
              </a:rPr>
              <a:t>à adresser au référent de zone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r>
              <a:rPr lang="fr-FR" dirty="0">
                <a:solidFill>
                  <a:schemeClr val="tx2"/>
                </a:solidFill>
              </a:rPr>
              <a:t>Dans le cas où vous postulez à plusieurs cursus dans différentes langues, merci de faire </a:t>
            </a:r>
            <a:r>
              <a:rPr lang="fr-FR" u="sng" dirty="0">
                <a:solidFill>
                  <a:schemeClr val="tx2"/>
                </a:solidFill>
              </a:rPr>
              <a:t>une lettre par langue d'enseignement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  <a:p>
            <a:r>
              <a:rPr lang="fr-FR" dirty="0">
                <a:solidFill>
                  <a:schemeClr val="tx2"/>
                </a:solidFill>
              </a:rPr>
              <a:t>Attention à bien tout grouper en </a:t>
            </a:r>
            <a:r>
              <a:rPr lang="fr-FR" u="sng" dirty="0">
                <a:solidFill>
                  <a:srgbClr val="C00000"/>
                </a:solidFill>
              </a:rPr>
              <a:t>un seul </a:t>
            </a:r>
            <a:r>
              <a:rPr lang="fr-FR" u="sng" dirty="0" err="1">
                <a:solidFill>
                  <a:srgbClr val="C00000"/>
                </a:solidFill>
              </a:rPr>
              <a:t>pdf</a:t>
            </a:r>
            <a:r>
              <a:rPr lang="fr-FR" sz="1700" b="1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car il ne vous sera possible de déposer qu'un seul fichier.</a:t>
            </a:r>
          </a:p>
        </p:txBody>
      </p:sp>
    </p:spTree>
    <p:extLst>
      <p:ext uri="{BB962C8B-B14F-4D97-AF65-F5344CB8AC3E}">
        <p14:creationId xmlns:p14="http://schemas.microsoft.com/office/powerpoint/2010/main" val="172326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Partir en échange pendant la L3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9532" y="278092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Phase de sélection en programme d’échange : </a:t>
            </a:r>
            <a:r>
              <a:rPr lang="fr-FR" b="1" dirty="0"/>
              <a:t>janvier – février 2026</a:t>
            </a:r>
            <a:endParaRPr lang="fr-FR" dirty="0"/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rgbClr val="C14243"/>
                </a:solidFill>
              </a:rPr>
              <a:t>Les entretiens de sélections ne se feront que pour les 3 premiers vœux de pays</a:t>
            </a:r>
          </a:p>
          <a:p>
            <a:endParaRPr lang="fr-FR" b="1" dirty="0">
              <a:solidFill>
                <a:srgbClr val="C14243"/>
              </a:solidFill>
            </a:endParaRPr>
          </a:p>
          <a:p>
            <a:r>
              <a:rPr lang="fr-FR" b="1" dirty="0">
                <a:solidFill>
                  <a:srgbClr val="C14243"/>
                </a:solidFill>
              </a:rPr>
              <a:t>Les vœux 4 et 5 de pays seront utilisés en backup en cas de non affectation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12067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Partir en échange pendant la L3 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2707" y="2089721"/>
            <a:ext cx="8811781" cy="320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Publication des affectations fermes et définitives chez les partenaires étrangers : </a:t>
            </a:r>
          </a:p>
          <a:p>
            <a:endParaRPr lang="fr-FR" b="1" dirty="0"/>
          </a:p>
          <a:p>
            <a:r>
              <a:rPr lang="fr-FR" b="1" dirty="0"/>
              <a:t>Février – Mars 2026 selon les zones géographiques</a:t>
            </a:r>
          </a:p>
          <a:p>
            <a:endParaRPr lang="fr-FR" dirty="0"/>
          </a:p>
          <a:p>
            <a:r>
              <a:rPr lang="fr-FR" dirty="0"/>
              <a:t>Affectation chez les partenaires basé sur un classement décidé par les référents académiques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Attention! Les affectations définitives de la zone Amérique du nord / Australie / Nouvelle-Zélande se font en </a:t>
            </a:r>
            <a:r>
              <a:rPr lang="fr-FR" b="1" dirty="0">
                <a:solidFill>
                  <a:schemeClr val="tx2"/>
                </a:solidFill>
              </a:rPr>
              <a:t>janvier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1700" b="1" dirty="0">
                <a:solidFill>
                  <a:srgbClr val="C00000"/>
                </a:solidFill>
              </a:rPr>
              <a:t>1 seule affectation sera proposée, en cas de refus vous renoncez à votre mobilité</a:t>
            </a:r>
          </a:p>
        </p:txBody>
      </p:sp>
    </p:spTree>
    <p:extLst>
      <p:ext uri="{BB962C8B-B14F-4D97-AF65-F5344CB8AC3E}">
        <p14:creationId xmlns:p14="http://schemas.microsoft.com/office/powerpoint/2010/main" val="282423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87524" y="2014533"/>
            <a:ext cx="8568952" cy="2585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2026-2027 : </a:t>
            </a:r>
            <a:r>
              <a:rPr lang="fr-FR" dirty="0"/>
              <a:t>Réalisation </a:t>
            </a:r>
            <a:r>
              <a:rPr lang="fr-FR" u="sng" dirty="0"/>
              <a:t>de l’année universitaire complète</a:t>
            </a:r>
            <a:r>
              <a:rPr lang="fr-FR" dirty="0"/>
              <a:t> en échange chez le partenaire étranger après signature du contrat d’études en échange. </a:t>
            </a:r>
          </a:p>
          <a:p>
            <a:pPr algn="just"/>
            <a:endParaRPr lang="fr-FR" dirty="0"/>
          </a:p>
          <a:p>
            <a:pPr algn="just"/>
            <a:r>
              <a:rPr lang="fr-FR" b="1" u="sng" dirty="0">
                <a:solidFill>
                  <a:srgbClr val="C00000"/>
                </a:solidFill>
              </a:rPr>
              <a:t>Aucune réintégration en cours d’année universitaire</a:t>
            </a:r>
            <a:endParaRPr lang="fr-FR" dirty="0"/>
          </a:p>
          <a:p>
            <a:pPr algn="ctr"/>
            <a:br>
              <a:rPr lang="fr-FR" dirty="0"/>
            </a:br>
            <a:r>
              <a:rPr lang="fr-FR" b="1" dirty="0">
                <a:solidFill>
                  <a:srgbClr val="AE131F"/>
                </a:solidFill>
              </a:rPr>
              <a:t>Une fois votre départ en échange confirmé, il est de votre responsabilité de respecter votre engagement de mobilité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900718-E7B8-49FB-BE9E-932962F12B01}"/>
              </a:ext>
            </a:extLst>
          </p:cNvPr>
          <p:cNvSpPr txBox="1"/>
          <p:nvPr/>
        </p:nvSpPr>
        <p:spPr>
          <a:xfrm>
            <a:off x="359532" y="112474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Réunion pédagogique obligatoire de préparation au départ + validation du contrat d’étude – </a:t>
            </a:r>
            <a:r>
              <a:rPr lang="fr-FR" i="1" dirty="0" err="1"/>
              <a:t>learning</a:t>
            </a:r>
            <a:r>
              <a:rPr lang="fr-FR" i="1" dirty="0"/>
              <a:t> agreement : </a:t>
            </a:r>
            <a:r>
              <a:rPr lang="fr-FR" b="1" dirty="0"/>
              <a:t>février - avril 2026 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9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87524" y="10527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Tests de langue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6801" y="1988840"/>
            <a:ext cx="88903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Privilégier le TOEFL car la majorité des partenaires n’acceptent pas le Cambridge ou TOEIC ou IELTS.</a:t>
            </a:r>
          </a:p>
          <a:p>
            <a:endParaRPr lang="fr-FR" dirty="0"/>
          </a:p>
          <a:p>
            <a:r>
              <a:rPr lang="fr-FR" u="sng" dirty="0"/>
              <a:t>Pour pays hispaniques </a:t>
            </a:r>
            <a:r>
              <a:rPr lang="fr-FR" dirty="0"/>
              <a:t>: voir avec l’Institut Cervantes (accord en cours) pour passer le SIELE ou DELE. (attention de vérifier avec les universités si elles font passer un test obligatoire de niveau de langue à votre arrivée – payant (300 dollars en moyenne).</a:t>
            </a:r>
          </a:p>
          <a:p>
            <a:endParaRPr lang="fr-FR" dirty="0"/>
          </a:p>
          <a:p>
            <a:r>
              <a:rPr lang="fr-FR" dirty="0"/>
              <a:t>Pour connaitre les niveaux de langues requis par partenaire, rendez-vous sur le site internet des échanges internationaux : </a:t>
            </a:r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https://www.univ-lyon3.fr/etudes-1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algn="ctr"/>
            <a:r>
              <a:rPr lang="fr-FR" b="1" dirty="0">
                <a:solidFill>
                  <a:srgbClr val="AE131F"/>
                </a:solidFill>
              </a:rPr>
              <a:t>Attention!</a:t>
            </a:r>
          </a:p>
          <a:p>
            <a:pPr algn="ctr"/>
            <a:r>
              <a:rPr lang="fr-FR" b="1" dirty="0">
                <a:solidFill>
                  <a:srgbClr val="AE131F"/>
                </a:solidFill>
              </a:rPr>
              <a:t>Vous devez nous envoyer votre score avant le 5 janvier 2026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79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Learning Agreement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6099" y="2521352"/>
            <a:ext cx="8997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LA doit être validé par votre enseignant référent avant le début des cours.</a:t>
            </a:r>
            <a:br>
              <a:rPr lang="fr-FR" dirty="0"/>
            </a:br>
            <a:endParaRPr lang="fr-FR" dirty="0"/>
          </a:p>
          <a:p>
            <a:r>
              <a:rPr lang="fr-FR" dirty="0"/>
              <a:t>En cas de modification, vous devez renvoyer une nouvelle version à votre enseignant référent ainsi que le pôle mobilité de la faculté de droit.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Il est primordial d’envoyer votre LA signé et à jour au pôle mobilité de la fac de droit auquel cas il ne sera pas possible de transcrire votre relevé de notes.</a:t>
            </a:r>
          </a:p>
        </p:txBody>
      </p:sp>
    </p:spTree>
    <p:extLst>
      <p:ext uri="{BB962C8B-B14F-4D97-AF65-F5344CB8AC3E}">
        <p14:creationId xmlns:p14="http://schemas.microsoft.com/office/powerpoint/2010/main" val="277563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15978</TotalTime>
  <Words>1454</Words>
  <Application>Microsoft Office PowerPoint</Application>
  <PresentationFormat>Affichage à l'écran (4:3)</PresentationFormat>
  <Paragraphs>288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Jean Moulin Lyon3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Nancy BLONDIN</dc:creator>
  <cp:lastModifiedBy>PEREZ Julie</cp:lastModifiedBy>
  <cp:revision>187</cp:revision>
  <dcterms:created xsi:type="dcterms:W3CDTF">2010-06-03T15:23:42Z</dcterms:created>
  <dcterms:modified xsi:type="dcterms:W3CDTF">2025-10-02T10:23:00Z</dcterms:modified>
</cp:coreProperties>
</file>