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44"/>
  </p:notesMasterIdLst>
  <p:sldIdLst>
    <p:sldId id="256" r:id="rId2"/>
    <p:sldId id="288" r:id="rId3"/>
    <p:sldId id="289" r:id="rId4"/>
    <p:sldId id="290" r:id="rId5"/>
    <p:sldId id="291" r:id="rId6"/>
    <p:sldId id="292" r:id="rId7"/>
    <p:sldId id="294" r:id="rId8"/>
    <p:sldId id="293" r:id="rId9"/>
    <p:sldId id="295" r:id="rId10"/>
    <p:sldId id="300" r:id="rId11"/>
    <p:sldId id="296" r:id="rId12"/>
    <p:sldId id="257" r:id="rId13"/>
    <p:sldId id="305" r:id="rId14"/>
    <p:sldId id="306" r:id="rId15"/>
    <p:sldId id="260" r:id="rId16"/>
    <p:sldId id="302" r:id="rId17"/>
    <p:sldId id="303" r:id="rId18"/>
    <p:sldId id="270" r:id="rId19"/>
    <p:sldId id="287" r:id="rId20"/>
    <p:sldId id="259" r:id="rId21"/>
    <p:sldId id="261" r:id="rId22"/>
    <p:sldId id="264" r:id="rId23"/>
    <p:sldId id="265" r:id="rId24"/>
    <p:sldId id="268" r:id="rId25"/>
    <p:sldId id="262" r:id="rId26"/>
    <p:sldId id="267" r:id="rId27"/>
    <p:sldId id="272" r:id="rId28"/>
    <p:sldId id="297" r:id="rId29"/>
    <p:sldId id="282" r:id="rId30"/>
    <p:sldId id="274" r:id="rId31"/>
    <p:sldId id="275" r:id="rId32"/>
    <p:sldId id="271" r:id="rId33"/>
    <p:sldId id="285" r:id="rId34"/>
    <p:sldId id="286" r:id="rId35"/>
    <p:sldId id="283" r:id="rId36"/>
    <p:sldId id="284" r:id="rId37"/>
    <p:sldId id="276" r:id="rId38"/>
    <p:sldId id="277" r:id="rId39"/>
    <p:sldId id="278" r:id="rId40"/>
    <p:sldId id="279" r:id="rId41"/>
    <p:sldId id="280" r:id="rId42"/>
    <p:sldId id="281" r:id="rId43"/>
  </p:sldIdLst>
  <p:sldSz cx="9144000" cy="6858000" type="screen4x3"/>
  <p:notesSz cx="6797675" cy="99266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131F"/>
    <a:srgbClr val="C14243"/>
    <a:srgbClr val="807A77"/>
    <a:srgbClr val="009897"/>
    <a:srgbClr val="252320"/>
    <a:srgbClr val="9D0B7B"/>
    <a:srgbClr val="F19120"/>
    <a:srgbClr val="1DBBEA"/>
    <a:srgbClr val="62BB38"/>
    <a:srgbClr val="92C4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5" autoAdjust="0"/>
    <p:restoredTop sz="94695" autoAdjust="0"/>
  </p:normalViewPr>
  <p:slideViewPr>
    <p:cSldViewPr>
      <p:cViewPr varScale="1">
        <p:scale>
          <a:sx n="108" d="100"/>
          <a:sy n="108" d="100"/>
        </p:scale>
        <p:origin x="171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E7EC1-BC25-4F4A-837E-EEDDB23FE34B}" type="datetimeFigureOut">
              <a:rPr lang="fr-FR" smtClean="0"/>
              <a:t>15/10/2025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37346-BB0E-44EB-A663-234E24D348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4905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37346-BB0E-44EB-A663-234E24D348C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0960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37346-BB0E-44EB-A663-234E24D348C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3535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37346-BB0E-44EB-A663-234E24D348C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0954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37346-BB0E-44EB-A663-234E24D348CD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5219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64611-E188-4932-910B-4FF8CB6BE205}" type="datetimeFigureOut">
              <a:rPr lang="fr-FR"/>
              <a:pPr>
                <a:defRPr/>
              </a:pPr>
              <a:t>15/10/2025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CC471-CD9D-41A7-9808-8253566333F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6282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DDCA2-CAEA-434A-B628-BBD97CDD9CBD}" type="datetimeFigureOut">
              <a:rPr lang="fr-FR"/>
              <a:pPr>
                <a:defRPr/>
              </a:pPr>
              <a:t>15/10/2025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9D4B0-DA3D-4EEB-ABF0-E501497B1AB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4984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B9683-0F5A-4163-B2E3-41B2E9133AA3}" type="datetimeFigureOut">
              <a:rPr lang="fr-FR"/>
              <a:pPr>
                <a:defRPr/>
              </a:pPr>
              <a:t>15/10/2025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1A84B-ED97-4E94-B4E1-1096F4E0D70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597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77909-AB56-4E2E-A35D-4D75FDD564E0}" type="datetimeFigureOut">
              <a:rPr lang="fr-FR"/>
              <a:pPr>
                <a:defRPr/>
              </a:pPr>
              <a:t>15/10/2025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62702-71FD-478C-8ABB-00E2043F094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59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BAB2F-D790-4E6F-88A9-DA5C76C57C29}" type="datetimeFigureOut">
              <a:rPr lang="fr-FR"/>
              <a:pPr>
                <a:defRPr/>
              </a:pPr>
              <a:t>15/10/2025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8419B-D1D5-4EA7-85C7-8C4B7385726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4333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E0E81-A132-422B-8383-AC0E42359289}" type="datetimeFigureOut">
              <a:rPr lang="fr-FR"/>
              <a:pPr>
                <a:defRPr/>
              </a:pPr>
              <a:t>15/10/2025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4E2E1-A6B6-4F26-B06A-13DE15CFE18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7683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26BCC-4108-4BE4-9D39-3DFA14528907}" type="datetimeFigureOut">
              <a:rPr lang="fr-FR"/>
              <a:pPr>
                <a:defRPr/>
              </a:pPr>
              <a:t>15/10/2025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DEB09-07B6-4256-B353-8645FE8826A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323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83B2B-7441-41E7-8825-B260D7103881}" type="datetimeFigureOut">
              <a:rPr lang="fr-FR"/>
              <a:pPr>
                <a:defRPr/>
              </a:pPr>
              <a:t>15/10/2025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4293A-D3EC-40C4-86BF-28980BB689A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8631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D1873-C42E-4FA9-96A2-D2FF70FFA4E7}" type="datetimeFigureOut">
              <a:rPr lang="fr-FR"/>
              <a:pPr>
                <a:defRPr/>
              </a:pPr>
              <a:t>15/10/2025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569B1-C8FD-446A-965C-195903FCD58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4649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3EF7E-EC6A-4222-A2D7-6E344B7272B5}" type="datetimeFigureOut">
              <a:rPr lang="fr-FR"/>
              <a:pPr>
                <a:defRPr/>
              </a:pPr>
              <a:t>15/10/2025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BAEDD-7F61-47AD-AFA0-685A0382399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5077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469DD-FC4F-4AC2-B804-D93011214305}" type="datetimeFigureOut">
              <a:rPr lang="fr-FR"/>
              <a:pPr>
                <a:defRPr/>
              </a:pPr>
              <a:t>15/10/2025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918D7-FCA1-400B-8588-80133EE2BAB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7074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20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EE376E3-1398-47AF-B5E0-BC311E8D82D4}" type="datetimeFigureOut">
              <a:rPr lang="fr-FR"/>
              <a:pPr>
                <a:defRPr/>
              </a:pPr>
              <a:t>15/10/2025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E3C03DE-8CD6-4E7F-86D4-7481DC92F82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facdedroit.univ-lyon3.fr/programmes-dechange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facdedroit.univ-lyon3.fr/universites-partenaires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univ-lyon3.fr/etudes-1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iv-lyon3.fr/etudes-1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v-lyon3.fr/vos-contacts-au-service-des-relations-internationales" TargetMode="External"/><Relationship Id="rId2" Type="http://schemas.openxmlformats.org/officeDocument/2006/relationships/hyperlink" Target="mailto:mobilite-internationale-droit@univ-lyon3.fr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acdedroit.univ-lyon3.fr/programmes-dechange" TargetMode="External"/><Relationship Id="rId4" Type="http://schemas.openxmlformats.org/officeDocument/2006/relationships/hyperlink" Target="mailto:bourses-internationales%40univ-lyon3.fr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marylou.francoise@univ-lyon3.fr" TargetMode="External"/><Relationship Id="rId7" Type="http://schemas.openxmlformats.org/officeDocument/2006/relationships/hyperlink" Target="mailto:christine.ferrari@univ-lyon3.fr" TargetMode="External"/><Relationship Id="rId2" Type="http://schemas.openxmlformats.org/officeDocument/2006/relationships/hyperlink" Target="mailto:frederique.ferrand@univ-lyon3.f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arion.del-bove@univ-lyon3.fr" TargetMode="External"/><Relationship Id="rId5" Type="http://schemas.openxmlformats.org/officeDocument/2006/relationships/hyperlink" Target="mailto:efthymia.lekkou@univ-lyon3.fr" TargetMode="External"/><Relationship Id="rId4" Type="http://schemas.openxmlformats.org/officeDocument/2006/relationships/hyperlink" Target="mailto:benjamin.ricou@univ-lyon3.fr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kiara.neri@univ-lyon3.fr" TargetMode="External"/><Relationship Id="rId7" Type="http://schemas.openxmlformats.org/officeDocument/2006/relationships/hyperlink" Target="mailto:efthymia.lekkou@univ-lyon3.fr" TargetMode="External"/><Relationship Id="rId2" Type="http://schemas.openxmlformats.org/officeDocument/2006/relationships/hyperlink" Target="mailto:marylou.francoise@univ-lyon3.f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blandine.de-claviere@univ-lyon3.fr" TargetMode="External"/><Relationship Id="rId5" Type="http://schemas.openxmlformats.org/officeDocument/2006/relationships/hyperlink" Target="mailto:marion.del-bove@univ-lyon3.fr" TargetMode="External"/><Relationship Id="rId4" Type="http://schemas.openxmlformats.org/officeDocument/2006/relationships/hyperlink" Target="mailto:benjamin.ricou@univ-lyon3.fr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facdedroit.univ-lyon3.fr/universites-partenaire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facdedroit.univ-lyon3.fr/programmes-dechange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5536" y="23915"/>
            <a:ext cx="6336704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0" b="1" dirty="0">
                <a:solidFill>
                  <a:srgbClr val="C14243"/>
                </a:solidFill>
                <a:latin typeface="Century Gothic" pitchFamily="34" charset="0"/>
              </a:rPr>
              <a:t>International </a:t>
            </a:r>
            <a:r>
              <a:rPr lang="fr-FR" sz="7500" b="1" dirty="0" err="1">
                <a:solidFill>
                  <a:srgbClr val="C14243"/>
                </a:solidFill>
                <a:latin typeface="Century Gothic" pitchFamily="34" charset="0"/>
              </a:rPr>
              <a:t>days</a:t>
            </a:r>
            <a:endParaRPr lang="fr-FR" sz="7500" b="1" dirty="0">
              <a:solidFill>
                <a:srgbClr val="C14243"/>
              </a:solidFill>
              <a:latin typeface="Century Gothic" pitchFamily="34" charset="0"/>
            </a:endParaRPr>
          </a:p>
          <a:p>
            <a:r>
              <a:rPr lang="fr-FR" sz="4500" dirty="0">
                <a:latin typeface="Century Gothic" pitchFamily="34" charset="0"/>
              </a:rPr>
              <a:t>Faculté de droit</a:t>
            </a:r>
          </a:p>
          <a:p>
            <a:endParaRPr lang="fr-FR" sz="800" dirty="0">
              <a:solidFill>
                <a:srgbClr val="807A77"/>
              </a:solidFill>
              <a:latin typeface="Century Gothic" pitchFamily="34" charset="0"/>
            </a:endParaRPr>
          </a:p>
          <a:p>
            <a:r>
              <a:rPr lang="fr-FR" sz="2000" dirty="0">
                <a:latin typeface="Century Gothic" pitchFamily="34" charset="0"/>
              </a:rPr>
              <a:t>Mobilité en 2026-2027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79512" y="6232400"/>
            <a:ext cx="4680520" cy="5693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1500" dirty="0">
                <a:solidFill>
                  <a:srgbClr val="C14243"/>
                </a:solidFill>
                <a:latin typeface="Century Gothic" pitchFamily="34" charset="0"/>
              </a:rPr>
              <a:t>FACULTÉ DE </a:t>
            </a:r>
            <a:r>
              <a:rPr lang="fr-FR" sz="1500" b="1" dirty="0">
                <a:solidFill>
                  <a:srgbClr val="C14243"/>
                </a:solidFill>
                <a:latin typeface="Century Gothic" pitchFamily="34" charset="0"/>
              </a:rPr>
              <a:t>DROIT </a:t>
            </a:r>
            <a:endParaRPr lang="fr-FR" sz="1500" dirty="0">
              <a:solidFill>
                <a:srgbClr val="C14243"/>
              </a:solidFill>
              <a:latin typeface="Century Gothic" pitchFamily="34" charset="0"/>
            </a:endParaRPr>
          </a:p>
          <a:p>
            <a:r>
              <a:rPr lang="fr-FR" sz="1600" dirty="0">
                <a:solidFill>
                  <a:srgbClr val="C14243"/>
                </a:solidFill>
                <a:latin typeface="Century Gothic" pitchFamily="34" charset="0"/>
              </a:rPr>
              <a:t>mobilite-internationale-droit@univ-lyon3.fr</a:t>
            </a:r>
            <a:endParaRPr lang="fr-FR" sz="1500" dirty="0">
              <a:solidFill>
                <a:srgbClr val="C14243"/>
              </a:solidFill>
              <a:latin typeface="Century Gothic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247F354-CF8A-4F9B-ADE3-7C89D97DE9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057079"/>
            <a:ext cx="1872208" cy="11008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14BA81C0-CE68-44AE-9580-3E4AAFD91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155" t="27920" r="38830" b="16514"/>
          <a:stretch/>
        </p:blipFill>
        <p:spPr>
          <a:xfrm>
            <a:off x="0" y="1124744"/>
            <a:ext cx="9220493" cy="436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82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46CFBB-16C4-414D-94A9-00CAB4CF7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Bien compléter votre dossier</a:t>
            </a:r>
            <a:endParaRPr lang="es-ES" sz="36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647406-2D53-4713-A20B-DAC0F9102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70AF45D-3B03-4C33-9559-372A0F453A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18" t="26874" r="38899" b="12844"/>
          <a:stretch/>
        </p:blipFill>
        <p:spPr>
          <a:xfrm>
            <a:off x="239901" y="1600199"/>
            <a:ext cx="8882399" cy="4525963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EC52375C-E661-489C-935B-5ACA09C2326B}"/>
              </a:ext>
            </a:extLst>
          </p:cNvPr>
          <p:cNvCxnSpPr>
            <a:cxnSpLocks/>
          </p:cNvCxnSpPr>
          <p:nvPr/>
        </p:nvCxnSpPr>
        <p:spPr>
          <a:xfrm>
            <a:off x="1374533" y="4627917"/>
            <a:ext cx="720080" cy="4320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3C41FAC3-F30F-41E0-BCA0-AD0BE2BDD7FD}"/>
              </a:ext>
            </a:extLst>
          </p:cNvPr>
          <p:cNvCxnSpPr>
            <a:cxnSpLocks/>
          </p:cNvCxnSpPr>
          <p:nvPr/>
        </p:nvCxnSpPr>
        <p:spPr>
          <a:xfrm>
            <a:off x="1388820" y="4843941"/>
            <a:ext cx="720080" cy="4320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5E08CBA-E029-47D7-96AC-6D07BDEEEB6A}"/>
              </a:ext>
            </a:extLst>
          </p:cNvPr>
          <p:cNvCxnSpPr>
            <a:cxnSpLocks/>
          </p:cNvCxnSpPr>
          <p:nvPr/>
        </p:nvCxnSpPr>
        <p:spPr>
          <a:xfrm>
            <a:off x="1388820" y="4402707"/>
            <a:ext cx="720080" cy="4320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856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827584" y="908720"/>
            <a:ext cx="856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C14243"/>
                </a:solidFill>
                <a:latin typeface="Century Gothic" pitchFamily="34" charset="0"/>
              </a:rPr>
              <a:t>Candidature Master 1 en échange universitaire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331640" y="215062"/>
            <a:ext cx="705678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1100" b="1" dirty="0">
                <a:solidFill>
                  <a:srgbClr val="807A77"/>
                </a:solidFill>
                <a:latin typeface="Century Gothic" pitchFamily="34" charset="0"/>
              </a:rPr>
              <a:t>Sélection aux programmes d’échanges universitaires</a:t>
            </a:r>
            <a:endParaRPr lang="fr-FR" sz="1100" dirty="0">
              <a:solidFill>
                <a:srgbClr val="807A77"/>
              </a:solidFill>
              <a:latin typeface="Century Gothic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31640" y="6309320"/>
            <a:ext cx="6624736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1200" dirty="0">
                <a:solidFill>
                  <a:srgbClr val="C14243"/>
                </a:solidFill>
                <a:latin typeface="Century Gothic" pitchFamily="34" charset="0"/>
              </a:rPr>
              <a:t>Contact: mobilite-internationale-droit@univ-lyon3.fr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95536" y="2413299"/>
            <a:ext cx="8748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1. Vérification de l’ouverture du Master souhaité aux programmes d’échanges universitaires 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F"/>
            </a:pPr>
            <a:r>
              <a:rPr lang="fr-FR" dirty="0">
                <a:solidFill>
                  <a:schemeClr val="tx2"/>
                </a:solidFill>
                <a:sym typeface="Wingdings" panose="05000000000000000000" pitchFamily="2" charset="2"/>
              </a:rPr>
              <a:t>Information </a:t>
            </a:r>
            <a:r>
              <a:rPr lang="fr-FR" dirty="0">
                <a:solidFill>
                  <a:schemeClr val="tx2"/>
                </a:solidFill>
              </a:rPr>
              <a:t>sur le </a:t>
            </a:r>
            <a:r>
              <a:rPr lang="fr-FR" u="sng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site internet du pôle international de la faculté de </a:t>
            </a:r>
            <a:r>
              <a:rPr lang="fr-FR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droit</a:t>
            </a:r>
          </a:p>
          <a:p>
            <a:pPr marL="285750" indent="-285750">
              <a:buFont typeface="Wingdings" panose="05000000000000000000" pitchFamily="2" charset="2"/>
              <a:buChar char="F"/>
            </a:pPr>
            <a:r>
              <a:rPr lang="fr-FR" dirty="0">
                <a:solidFill>
                  <a:schemeClr val="tx2"/>
                </a:solidFill>
              </a:rPr>
              <a:t>Possibilité de partir au semestre ou à l’année &gt; privilégiez à l’année, car peu de partenaires ouvrent pour un seul semestre.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8C7021-176D-4BA4-A704-04A7BCF32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352" y="820172"/>
            <a:ext cx="4157726" cy="5921196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>
              <a:buFontTx/>
              <a:buChar char="-"/>
            </a:pPr>
            <a:r>
              <a:rPr lang="fr-FR" sz="1400" dirty="0"/>
              <a:t>Master Droit Bancaire et financier </a:t>
            </a:r>
          </a:p>
          <a:p>
            <a:pPr marL="0" indent="0">
              <a:buNone/>
            </a:pPr>
            <a:r>
              <a:rPr lang="fr-FR" sz="1400" b="1" dirty="0"/>
              <a:t>Droit des affaires:</a:t>
            </a:r>
          </a:p>
          <a:p>
            <a:pPr>
              <a:buFontTx/>
              <a:buChar char="-"/>
            </a:pPr>
            <a:r>
              <a:rPr lang="fr-FR" sz="1400" dirty="0"/>
              <a:t>Master Droit de la Propriété intellectuelle</a:t>
            </a:r>
          </a:p>
          <a:p>
            <a:pPr>
              <a:buFontTx/>
              <a:buChar char="-"/>
            </a:pPr>
            <a:r>
              <a:rPr lang="fr-FR" sz="1400" dirty="0"/>
              <a:t>Master Droit des Affaires Approfondi (DAA)</a:t>
            </a:r>
          </a:p>
          <a:p>
            <a:pPr>
              <a:buFontTx/>
              <a:buChar char="-"/>
            </a:pPr>
            <a:r>
              <a:rPr lang="fr-FR" sz="1400" dirty="0"/>
              <a:t>Master Droit du Cinéma et de l’Audiovisuel</a:t>
            </a:r>
          </a:p>
          <a:p>
            <a:pPr>
              <a:buFontTx/>
              <a:buChar char="-"/>
            </a:pPr>
            <a:r>
              <a:rPr lang="fr-FR" sz="1400" dirty="0"/>
              <a:t>Master Droit et Fiscalité du Marché de l’Art</a:t>
            </a:r>
          </a:p>
          <a:p>
            <a:pPr>
              <a:buFontTx/>
              <a:buChar char="-"/>
            </a:pPr>
            <a:r>
              <a:rPr lang="fr-FR" sz="1400" dirty="0"/>
              <a:t>Master Droit privé International et Comparé (DPIC)</a:t>
            </a:r>
          </a:p>
          <a:p>
            <a:pPr>
              <a:buFontTx/>
              <a:buChar char="-"/>
            </a:pPr>
            <a:r>
              <a:rPr lang="fr-FR" sz="1400" dirty="0"/>
              <a:t>Master Contrats, Distribution et Concurrence</a:t>
            </a:r>
          </a:p>
          <a:p>
            <a:pPr>
              <a:buFontTx/>
              <a:buChar char="-"/>
            </a:pPr>
            <a:endParaRPr lang="fr-FR" sz="800" dirty="0"/>
          </a:p>
          <a:p>
            <a:pPr marL="0" indent="0">
              <a:buNone/>
            </a:pPr>
            <a:r>
              <a:rPr lang="fr-FR" sz="1400" b="1" dirty="0"/>
              <a:t>Droit du numérique:</a:t>
            </a:r>
          </a:p>
          <a:p>
            <a:pPr marL="0" indent="0">
              <a:buNone/>
            </a:pPr>
            <a:r>
              <a:rPr lang="fr-FR" sz="1400" dirty="0"/>
              <a:t>- Master Droit et activités numériques</a:t>
            </a:r>
          </a:p>
          <a:p>
            <a:pPr marL="0" indent="0">
              <a:buNone/>
            </a:pPr>
            <a:endParaRPr lang="fr-FR" sz="800" dirty="0"/>
          </a:p>
          <a:p>
            <a:pPr marL="0" indent="0">
              <a:buNone/>
            </a:pPr>
            <a:r>
              <a:rPr lang="fr-FR" sz="1400" b="1" dirty="0"/>
              <a:t>Droit européen:</a:t>
            </a:r>
          </a:p>
          <a:p>
            <a:pPr>
              <a:buFontTx/>
              <a:buChar char="-"/>
            </a:pPr>
            <a:r>
              <a:rPr lang="fr-FR" sz="1400" dirty="0"/>
              <a:t>Master Droit européen des affaires</a:t>
            </a:r>
          </a:p>
          <a:p>
            <a:pPr>
              <a:buFontTx/>
              <a:buChar char="-"/>
            </a:pPr>
            <a:r>
              <a:rPr lang="fr-FR" sz="1400" dirty="0"/>
              <a:t>Master Droit européen des droits de l’Homme</a:t>
            </a:r>
          </a:p>
          <a:p>
            <a:pPr>
              <a:buFontTx/>
              <a:buChar char="-"/>
            </a:pPr>
            <a:r>
              <a:rPr lang="fr-FR" sz="1400" dirty="0"/>
              <a:t>Master Droit Global du changement climatique</a:t>
            </a:r>
          </a:p>
          <a:p>
            <a:pPr marL="0" indent="0">
              <a:buNone/>
            </a:pPr>
            <a:endParaRPr lang="fr-FR" sz="800" dirty="0"/>
          </a:p>
          <a:p>
            <a:pPr marL="0" indent="0">
              <a:buNone/>
            </a:pPr>
            <a:r>
              <a:rPr lang="fr-FR" sz="1400" b="1" dirty="0"/>
              <a:t>Droit fiscal: </a:t>
            </a:r>
          </a:p>
          <a:p>
            <a:pPr>
              <a:buFontTx/>
              <a:buChar char="-"/>
            </a:pPr>
            <a:r>
              <a:rPr lang="fr-FR" sz="1400" dirty="0"/>
              <a:t>Master Droit Fiscal</a:t>
            </a:r>
          </a:p>
          <a:p>
            <a:pPr marL="0" indent="0">
              <a:buNone/>
            </a:pPr>
            <a:endParaRPr lang="fr-FR" sz="800" dirty="0"/>
          </a:p>
          <a:p>
            <a:pPr marL="0" indent="0">
              <a:buNone/>
            </a:pPr>
            <a:r>
              <a:rPr lang="fr-FR" sz="1400" b="1" dirty="0"/>
              <a:t>Droit international:</a:t>
            </a:r>
          </a:p>
          <a:p>
            <a:pPr>
              <a:buFontTx/>
              <a:buChar char="-"/>
            </a:pPr>
            <a:r>
              <a:rPr lang="fr-FR" sz="1400" dirty="0"/>
              <a:t>Master Droit des organisations internationales</a:t>
            </a:r>
          </a:p>
          <a:p>
            <a:pPr>
              <a:buFontTx/>
              <a:buChar char="-"/>
            </a:pPr>
            <a:r>
              <a:rPr lang="fr-FR" sz="1400" dirty="0"/>
              <a:t>Master Droit International Public</a:t>
            </a:r>
          </a:p>
          <a:p>
            <a:pPr marL="0" indent="0">
              <a:buNone/>
            </a:pPr>
            <a:endParaRPr lang="fr-FR" sz="1400" dirty="0"/>
          </a:p>
          <a:p>
            <a:pPr>
              <a:buFontTx/>
              <a:buChar char="-"/>
            </a:pPr>
            <a:endParaRPr lang="es-ES" sz="1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A7F51BB-DA07-49E4-A277-AE4EF457405B}"/>
              </a:ext>
            </a:extLst>
          </p:cNvPr>
          <p:cNvSpPr txBox="1"/>
          <p:nvPr/>
        </p:nvSpPr>
        <p:spPr>
          <a:xfrm>
            <a:off x="1619672" y="45611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C14243"/>
                </a:solidFill>
                <a:latin typeface="Century Gothic" pitchFamily="34" charset="0"/>
              </a:rPr>
              <a:t>1-Liste des M1 ouverts à la mobilité</a:t>
            </a:r>
          </a:p>
          <a:p>
            <a:pPr algn="ctr"/>
            <a:r>
              <a:rPr lang="fr-FR" sz="2000" b="1" dirty="0">
                <a:solidFill>
                  <a:srgbClr val="C14243"/>
                </a:solidFill>
                <a:latin typeface="Century Gothic" pitchFamily="34" charset="0"/>
              </a:rPr>
              <a:t>2026-2027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AE904176-3F88-4D67-B518-33261F24FCD5}"/>
              </a:ext>
            </a:extLst>
          </p:cNvPr>
          <p:cNvSpPr txBox="1">
            <a:spLocks/>
          </p:cNvSpPr>
          <p:nvPr/>
        </p:nvSpPr>
        <p:spPr bwMode="auto">
          <a:xfrm>
            <a:off x="4572000" y="820172"/>
            <a:ext cx="4392488" cy="59211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400" b="1" dirty="0"/>
              <a:t>Droit notarial:</a:t>
            </a:r>
          </a:p>
          <a:p>
            <a:pPr marL="0" indent="0">
              <a:buNone/>
            </a:pPr>
            <a:r>
              <a:rPr lang="fr-FR" sz="1400" b="1" dirty="0"/>
              <a:t>- </a:t>
            </a:r>
            <a:r>
              <a:rPr lang="fr-FR" sz="1400" dirty="0"/>
              <a:t>Master Droit Notarial International</a:t>
            </a:r>
          </a:p>
          <a:p>
            <a:pPr>
              <a:buFontTx/>
              <a:buChar char="-"/>
            </a:pPr>
            <a:endParaRPr lang="fr-FR" sz="800" dirty="0"/>
          </a:p>
          <a:p>
            <a:pPr marL="0" indent="0">
              <a:buFont typeface="Arial" charset="0"/>
              <a:buNone/>
            </a:pPr>
            <a:r>
              <a:rPr lang="fr-FR" sz="1400" b="1" dirty="0"/>
              <a:t>Droit pénal et sciences criminelles:</a:t>
            </a:r>
          </a:p>
          <a:p>
            <a:pPr>
              <a:buFontTx/>
              <a:buChar char="-"/>
            </a:pPr>
            <a:r>
              <a:rPr lang="fr-FR" sz="1400" dirty="0"/>
              <a:t>Master Pénologie</a:t>
            </a:r>
          </a:p>
          <a:p>
            <a:pPr>
              <a:buFontTx/>
              <a:buChar char="-"/>
            </a:pPr>
            <a:r>
              <a:rPr lang="fr-FR" sz="1400" dirty="0"/>
              <a:t>Master Sécurité intérieure</a:t>
            </a:r>
          </a:p>
          <a:p>
            <a:pPr marL="0" indent="0">
              <a:buFont typeface="Arial" charset="0"/>
              <a:buNone/>
            </a:pPr>
            <a:endParaRPr lang="fr-FR" sz="800" dirty="0"/>
          </a:p>
          <a:p>
            <a:pPr marL="0" indent="0">
              <a:buFont typeface="Arial" charset="0"/>
              <a:buNone/>
            </a:pPr>
            <a:r>
              <a:rPr lang="fr-FR" sz="1400" b="1" dirty="0"/>
              <a:t>Droit privé:</a:t>
            </a:r>
          </a:p>
          <a:p>
            <a:pPr>
              <a:buFontTx/>
              <a:buChar char="-"/>
            </a:pPr>
            <a:r>
              <a:rPr lang="fr-FR" sz="1400" dirty="0"/>
              <a:t>Master Droit de la famille</a:t>
            </a:r>
          </a:p>
          <a:p>
            <a:pPr>
              <a:buFontTx/>
              <a:buChar char="-"/>
            </a:pPr>
            <a:r>
              <a:rPr lang="fr-FR" sz="1400" dirty="0"/>
              <a:t>Master Droit civil approfondi</a:t>
            </a:r>
          </a:p>
          <a:p>
            <a:pPr>
              <a:buFontTx/>
              <a:buChar char="-"/>
            </a:pPr>
            <a:r>
              <a:rPr lang="fr-FR" sz="1400" dirty="0"/>
              <a:t>Master Droit Immobilier</a:t>
            </a:r>
          </a:p>
          <a:p>
            <a:pPr>
              <a:buFontTx/>
              <a:buChar char="-"/>
            </a:pPr>
            <a:endParaRPr lang="fr-FR" sz="800" dirty="0"/>
          </a:p>
          <a:p>
            <a:pPr marL="0" indent="0">
              <a:buNone/>
            </a:pPr>
            <a:r>
              <a:rPr lang="fr-FR" sz="1400" b="1" dirty="0"/>
              <a:t>Droit public:</a:t>
            </a:r>
          </a:p>
          <a:p>
            <a:pPr>
              <a:buFontTx/>
              <a:buChar char="-"/>
            </a:pPr>
            <a:r>
              <a:rPr lang="fr-FR" sz="1400" dirty="0"/>
              <a:t>Master Contrat, Construction et propriétés publiques</a:t>
            </a:r>
          </a:p>
          <a:p>
            <a:pPr>
              <a:buFontTx/>
              <a:buChar char="-"/>
            </a:pPr>
            <a:r>
              <a:rPr lang="fr-FR" sz="1400" dirty="0"/>
              <a:t>Master Droit de l’environnement et de l’urbanisme</a:t>
            </a:r>
          </a:p>
          <a:p>
            <a:pPr>
              <a:buFontTx/>
              <a:buChar char="-"/>
            </a:pPr>
            <a:r>
              <a:rPr lang="fr-FR" sz="1400" dirty="0"/>
              <a:t>Master Droit public des Affaires</a:t>
            </a:r>
          </a:p>
          <a:p>
            <a:pPr>
              <a:buFontTx/>
              <a:buChar char="-"/>
            </a:pPr>
            <a:r>
              <a:rPr lang="fr-FR" sz="1400" dirty="0"/>
              <a:t>Master Droit Public Fondamental</a:t>
            </a:r>
          </a:p>
          <a:p>
            <a:pPr marL="0" indent="0">
              <a:buNone/>
            </a:pPr>
            <a:endParaRPr lang="fr-FR" sz="800" dirty="0"/>
          </a:p>
          <a:p>
            <a:pPr marL="0" indent="0">
              <a:buNone/>
            </a:pPr>
            <a:r>
              <a:rPr lang="fr-FR" sz="1400" b="1" dirty="0"/>
              <a:t>Droit social: </a:t>
            </a:r>
          </a:p>
          <a:p>
            <a:pPr>
              <a:buFontTx/>
              <a:buChar char="-"/>
            </a:pPr>
            <a:r>
              <a:rPr lang="fr-FR" sz="1400" dirty="0"/>
              <a:t>Master de la protection sociale (DPSE)</a:t>
            </a:r>
          </a:p>
          <a:p>
            <a:pPr>
              <a:buFontTx/>
              <a:buChar char="-"/>
            </a:pPr>
            <a:r>
              <a:rPr lang="fr-FR" sz="1400" dirty="0"/>
              <a:t>Master Droit Social et Relations du Travail (DSRT)</a:t>
            </a:r>
          </a:p>
          <a:p>
            <a:pPr>
              <a:buFontTx/>
              <a:buChar char="-"/>
            </a:pPr>
            <a:endParaRPr lang="fr-FR" sz="1400" dirty="0"/>
          </a:p>
          <a:p>
            <a:pPr marL="0" indent="0">
              <a:buNone/>
            </a:pPr>
            <a:r>
              <a:rPr lang="fr-FR" sz="1400" b="1" dirty="0"/>
              <a:t>Justice procès et procédure: </a:t>
            </a:r>
          </a:p>
          <a:p>
            <a:pPr>
              <a:buFontTx/>
              <a:buChar char="-"/>
            </a:pPr>
            <a:r>
              <a:rPr lang="fr-FR" sz="1400" dirty="0"/>
              <a:t>Master Professions Judiciaires </a:t>
            </a:r>
          </a:p>
          <a:p>
            <a:pPr>
              <a:buFontTx/>
              <a:buChar char="-"/>
            </a:pPr>
            <a:endParaRPr lang="fr-FR" sz="1400" dirty="0"/>
          </a:p>
          <a:p>
            <a:pPr>
              <a:buFontTx/>
              <a:buChar char="-"/>
            </a:pPr>
            <a:endParaRPr lang="fr-FR" sz="1400" dirty="0"/>
          </a:p>
          <a:p>
            <a:pPr>
              <a:buFontTx/>
              <a:buChar char="-"/>
            </a:pP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558561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DFC45CD-0148-4B9E-8E00-FA7995ED0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836712"/>
            <a:ext cx="4680520" cy="468052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fr-FR" sz="1400" b="1" dirty="0"/>
              <a:t>Relations internationales :</a:t>
            </a:r>
          </a:p>
          <a:p>
            <a:pPr>
              <a:buFontTx/>
              <a:buChar char="-"/>
            </a:pPr>
            <a:r>
              <a:rPr lang="fr-FR" sz="1400" dirty="0"/>
              <a:t>Master Prévention et gestion des risques et des crises dans l’espace francophone </a:t>
            </a:r>
          </a:p>
          <a:p>
            <a:pPr>
              <a:buFontTx/>
              <a:buChar char="-"/>
            </a:pPr>
            <a:r>
              <a:rPr lang="fr-FR" sz="1400" dirty="0"/>
              <a:t>Master Expertise et risques internationaux (ERI)</a:t>
            </a:r>
          </a:p>
          <a:p>
            <a:pPr>
              <a:buFontTx/>
              <a:buChar char="-"/>
            </a:pPr>
            <a:r>
              <a:rPr lang="fr-FR" sz="1400" dirty="0"/>
              <a:t>Master Francophonie, coopérations culturelle et linguistique (FCCL)</a:t>
            </a:r>
          </a:p>
          <a:p>
            <a:pPr>
              <a:buFontTx/>
              <a:buChar char="-"/>
            </a:pPr>
            <a:r>
              <a:rPr lang="fr-FR" sz="1400" dirty="0"/>
              <a:t>Master Francophonie et transition écologique</a:t>
            </a:r>
          </a:p>
          <a:p>
            <a:pPr>
              <a:buFontTx/>
              <a:buChar char="-"/>
            </a:pPr>
            <a:r>
              <a:rPr lang="fr-FR" sz="1400" dirty="0"/>
              <a:t>Master Francophonie, stratégies et RI</a:t>
            </a:r>
          </a:p>
          <a:p>
            <a:pPr>
              <a:buFontTx/>
              <a:buChar char="-"/>
            </a:pPr>
            <a:r>
              <a:rPr lang="fr-FR" sz="1400" dirty="0"/>
              <a:t>Master Intelligence stratégique et gestion de crise (ISGC)</a:t>
            </a:r>
          </a:p>
          <a:p>
            <a:pPr>
              <a:buFontTx/>
              <a:buChar char="-"/>
            </a:pPr>
            <a:r>
              <a:rPr lang="fr-FR" sz="1400" dirty="0"/>
              <a:t>Master Sécurité internationale et défense</a:t>
            </a:r>
          </a:p>
          <a:p>
            <a:pPr>
              <a:buFontTx/>
              <a:buChar char="-"/>
            </a:pPr>
            <a:endParaRPr lang="fr-FR" sz="1400" dirty="0"/>
          </a:p>
          <a:p>
            <a:pPr marL="0" indent="0">
              <a:buNone/>
            </a:pPr>
            <a:r>
              <a:rPr lang="fr-FR" sz="1400" b="1" dirty="0"/>
              <a:t>Risques et environnement:</a:t>
            </a:r>
          </a:p>
          <a:p>
            <a:pPr>
              <a:buFontTx/>
              <a:buChar char="-"/>
            </a:pPr>
            <a:endParaRPr lang="fr-FR" sz="800" dirty="0"/>
          </a:p>
          <a:p>
            <a:pPr>
              <a:buFontTx/>
              <a:buChar char="-"/>
            </a:pPr>
            <a:r>
              <a:rPr lang="fr-FR" sz="1400" dirty="0"/>
              <a:t>Master Gouvernance des risques environnementaux (RISE)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360905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540752" y="915595"/>
            <a:ext cx="6062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C14243"/>
                </a:solidFill>
                <a:latin typeface="Century Gothic" pitchFamily="34" charset="0"/>
              </a:rPr>
              <a:t>Choix du Master 1 en mobilité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331640" y="215062"/>
            <a:ext cx="705678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1100" b="1" dirty="0">
                <a:solidFill>
                  <a:srgbClr val="807A77"/>
                </a:solidFill>
                <a:latin typeface="Century Gothic" pitchFamily="34" charset="0"/>
              </a:rPr>
              <a:t>Sélection aux programmes d’échanges universitaires</a:t>
            </a:r>
            <a:endParaRPr lang="fr-FR" sz="1100" dirty="0">
              <a:solidFill>
                <a:srgbClr val="807A77"/>
              </a:solidFill>
              <a:latin typeface="Century Gothic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31640" y="6309320"/>
            <a:ext cx="6624736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1200" dirty="0">
                <a:solidFill>
                  <a:srgbClr val="C14243"/>
                </a:solidFill>
                <a:latin typeface="Century Gothic" pitchFamily="34" charset="0"/>
              </a:rPr>
              <a:t>Contact: mobilite-internationale-droit@univ-lyon3.fr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83569" y="1901329"/>
            <a:ext cx="799288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/>
              <a:t>1. </a:t>
            </a:r>
            <a:r>
              <a:rPr lang="fr-FR" dirty="0"/>
              <a:t>Vérification de la faisabilité du programme de cours en M1 Lyon 3 dans la/les </a:t>
            </a:r>
            <a:r>
              <a:rPr lang="fr-FR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universités partenaires</a:t>
            </a:r>
            <a:r>
              <a:rPr lang="fr-FR" dirty="0"/>
              <a:t> souhaitées. Vérifier que le partenaire accepte le droit et que les cours proposés correspondent à vos projets d’études.</a:t>
            </a:r>
          </a:p>
          <a:p>
            <a:pPr algn="just"/>
            <a:endParaRPr lang="fr-FR" dirty="0"/>
          </a:p>
          <a:p>
            <a:pPr algn="just"/>
            <a:r>
              <a:rPr lang="fr-FR" dirty="0">
                <a:solidFill>
                  <a:schemeClr val="tx2"/>
                </a:solidFill>
              </a:rPr>
              <a:t>          Vous n’êtes pas </a:t>
            </a:r>
            <a:r>
              <a:rPr lang="fr-FR" dirty="0" err="1">
                <a:solidFill>
                  <a:schemeClr val="tx2"/>
                </a:solidFill>
              </a:rPr>
              <a:t>inscrit.e</a:t>
            </a:r>
            <a:r>
              <a:rPr lang="fr-FR" dirty="0">
                <a:solidFill>
                  <a:schemeClr val="tx2"/>
                </a:solidFill>
              </a:rPr>
              <a:t> en Master chez le partenaire mais à Lyon 3 !!!</a:t>
            </a:r>
          </a:p>
          <a:p>
            <a:pPr algn="just"/>
            <a:endParaRPr lang="fr-FR" dirty="0">
              <a:solidFill>
                <a:schemeClr val="tx2"/>
              </a:solidFill>
            </a:endParaRPr>
          </a:p>
          <a:p>
            <a:pPr algn="just"/>
            <a:r>
              <a:rPr lang="fr-FR" dirty="0">
                <a:solidFill>
                  <a:schemeClr val="tx2"/>
                </a:solidFill>
              </a:rPr>
              <a:t>Ne pas vérifier les intitulés de master qu’il est possible de valider chez le partenaire mais </a:t>
            </a:r>
            <a:r>
              <a:rPr lang="fr-FR" u="sng" dirty="0">
                <a:solidFill>
                  <a:srgbClr val="C00000"/>
                </a:solidFill>
              </a:rPr>
              <a:t>l’offre de cours ouverte aux étudiants en échange en licence ou Master. La plupart des Universités ouvrent les cours « </a:t>
            </a:r>
            <a:r>
              <a:rPr lang="fr-FR" u="sng" dirty="0" err="1">
                <a:solidFill>
                  <a:srgbClr val="C00000"/>
                </a:solidFill>
              </a:rPr>
              <a:t>undergraduate</a:t>
            </a:r>
            <a:r>
              <a:rPr lang="fr-FR" u="sng" dirty="0">
                <a:solidFill>
                  <a:srgbClr val="C00000"/>
                </a:solidFill>
              </a:rPr>
              <a:t> » et non « </a:t>
            </a:r>
            <a:r>
              <a:rPr lang="fr-FR" u="sng" dirty="0" err="1">
                <a:solidFill>
                  <a:srgbClr val="C00000"/>
                </a:solidFill>
              </a:rPr>
              <a:t>postgraduate</a:t>
            </a:r>
            <a:r>
              <a:rPr lang="fr-FR" u="sng" dirty="0">
                <a:solidFill>
                  <a:srgbClr val="C00000"/>
                </a:solidFill>
              </a:rPr>
              <a:t> » </a:t>
            </a:r>
          </a:p>
          <a:p>
            <a:pPr algn="just"/>
            <a:r>
              <a:rPr lang="fr-FR" dirty="0">
                <a:solidFill>
                  <a:schemeClr val="tx2"/>
                </a:solidFill>
              </a:rPr>
              <a:t>(</a:t>
            </a:r>
            <a:r>
              <a:rPr lang="fr-FR" dirty="0">
                <a:solidFill>
                  <a:schemeClr val="tx2"/>
                </a:solidFill>
                <a:sym typeface="Wingdings" panose="05000000000000000000" pitchFamily="2" charset="2"/>
              </a:rPr>
              <a:t> </a:t>
            </a:r>
            <a:r>
              <a:rPr lang="fr-FR" i="1" dirty="0">
                <a:solidFill>
                  <a:schemeClr val="tx2"/>
                </a:solidFill>
              </a:rPr>
              <a:t>onglets : </a:t>
            </a:r>
            <a:r>
              <a:rPr lang="fr-FR" i="1" dirty="0" err="1">
                <a:solidFill>
                  <a:schemeClr val="tx2"/>
                </a:solidFill>
              </a:rPr>
              <a:t>study</a:t>
            </a:r>
            <a:r>
              <a:rPr lang="fr-FR" i="1" dirty="0">
                <a:solidFill>
                  <a:schemeClr val="tx2"/>
                </a:solidFill>
              </a:rPr>
              <a:t> </a:t>
            </a:r>
            <a:r>
              <a:rPr lang="fr-FR" i="1" dirty="0" err="1">
                <a:solidFill>
                  <a:schemeClr val="tx2"/>
                </a:solidFill>
              </a:rPr>
              <a:t>abroad</a:t>
            </a:r>
            <a:r>
              <a:rPr lang="fr-FR" i="1" dirty="0">
                <a:solidFill>
                  <a:schemeClr val="tx2"/>
                </a:solidFill>
              </a:rPr>
              <a:t>, exchange </a:t>
            </a:r>
            <a:r>
              <a:rPr lang="fr-FR" i="1" dirty="0" err="1">
                <a:solidFill>
                  <a:schemeClr val="tx2"/>
                </a:solidFill>
              </a:rPr>
              <a:t>students</a:t>
            </a:r>
            <a:r>
              <a:rPr lang="fr-FR" i="1" dirty="0">
                <a:solidFill>
                  <a:schemeClr val="tx2"/>
                </a:solidFill>
              </a:rPr>
              <a:t>, </a:t>
            </a:r>
            <a:r>
              <a:rPr lang="fr-FR" i="1" dirty="0" err="1">
                <a:solidFill>
                  <a:schemeClr val="tx2"/>
                </a:solidFill>
              </a:rPr>
              <a:t>incoming</a:t>
            </a:r>
            <a:r>
              <a:rPr lang="fr-FR" i="1" dirty="0">
                <a:solidFill>
                  <a:schemeClr val="tx2"/>
                </a:solidFill>
              </a:rPr>
              <a:t> </a:t>
            </a:r>
            <a:r>
              <a:rPr lang="fr-FR" i="1" dirty="0" err="1">
                <a:solidFill>
                  <a:schemeClr val="tx2"/>
                </a:solidFill>
              </a:rPr>
              <a:t>student</a:t>
            </a:r>
            <a:r>
              <a:rPr lang="fr-FR" i="1" dirty="0">
                <a:solidFill>
                  <a:schemeClr val="tx2"/>
                </a:solidFill>
              </a:rPr>
              <a:t>…des sites des universités partenaires </a:t>
            </a:r>
            <a:r>
              <a:rPr lang="fr-FR" dirty="0">
                <a:solidFill>
                  <a:schemeClr val="tx2"/>
                </a:solidFill>
              </a:rPr>
              <a:t>)</a:t>
            </a:r>
          </a:p>
          <a:p>
            <a:pPr algn="just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E3F7EA4-F576-4480-8F17-309055EF4E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61" y="2924944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11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FC0A8C-525D-48E3-8ECF-FA551D792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756482D-1B1A-415B-9476-50B9CB06B8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63" t="3800" r="35038" b="16400"/>
          <a:stretch/>
        </p:blipFill>
        <p:spPr>
          <a:xfrm>
            <a:off x="461146" y="162062"/>
            <a:ext cx="7484147" cy="355497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ACB2010-661C-469E-9B44-56C6D758C2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63" t="8000" r="33463" b="12201"/>
          <a:stretch/>
        </p:blipFill>
        <p:spPr>
          <a:xfrm>
            <a:off x="1331640" y="3573016"/>
            <a:ext cx="6480720" cy="2931755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CC29444D-9ECD-486F-A809-FB18AB6EF09D}"/>
              </a:ext>
            </a:extLst>
          </p:cNvPr>
          <p:cNvCxnSpPr>
            <a:cxnSpLocks/>
          </p:cNvCxnSpPr>
          <p:nvPr/>
        </p:nvCxnSpPr>
        <p:spPr>
          <a:xfrm flipH="1">
            <a:off x="4860032" y="4718629"/>
            <a:ext cx="1152128" cy="1104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7F721C0-40B5-4A3A-810A-8F4C7AFB0593}"/>
              </a:ext>
            </a:extLst>
          </p:cNvPr>
          <p:cNvCxnSpPr>
            <a:cxnSpLocks/>
          </p:cNvCxnSpPr>
          <p:nvPr/>
        </p:nvCxnSpPr>
        <p:spPr>
          <a:xfrm flipH="1">
            <a:off x="3051091" y="1275881"/>
            <a:ext cx="1152128" cy="1104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218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0DA54D7-DEC0-4CEA-BCC5-28DA0E5DB7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63" t="8001" r="34250" b="3800"/>
          <a:stretch/>
        </p:blipFill>
        <p:spPr>
          <a:xfrm>
            <a:off x="21706" y="2236304"/>
            <a:ext cx="8487113" cy="4347058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72023713-B70D-4DEA-B25F-1417FFBF434C}"/>
              </a:ext>
            </a:extLst>
          </p:cNvPr>
          <p:cNvCxnSpPr>
            <a:cxnSpLocks/>
          </p:cNvCxnSpPr>
          <p:nvPr/>
        </p:nvCxnSpPr>
        <p:spPr>
          <a:xfrm flipH="1">
            <a:off x="2627784" y="5589240"/>
            <a:ext cx="1152128" cy="1104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DD431886-E47D-49BB-BF30-F35AD59F45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63" t="12838" r="42191" b="37400"/>
          <a:stretch/>
        </p:blipFill>
        <p:spPr>
          <a:xfrm>
            <a:off x="1367644" y="44624"/>
            <a:ext cx="6408712" cy="2456103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1EE0139F-E9B7-4E6A-A2D1-5C459F3AD93A}"/>
              </a:ext>
            </a:extLst>
          </p:cNvPr>
          <p:cNvCxnSpPr>
            <a:cxnSpLocks/>
          </p:cNvCxnSpPr>
          <p:nvPr/>
        </p:nvCxnSpPr>
        <p:spPr>
          <a:xfrm flipH="1">
            <a:off x="6660232" y="1628800"/>
            <a:ext cx="1152128" cy="1104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919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23528" y="1628800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C14243"/>
                </a:solidFill>
                <a:latin typeface="Century Gothic" pitchFamily="34" charset="0"/>
              </a:rPr>
              <a:t>&gt; Départ au semestre en M1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331640" y="215062"/>
            <a:ext cx="705678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1100" b="1" dirty="0">
                <a:solidFill>
                  <a:srgbClr val="807A77"/>
                </a:solidFill>
                <a:latin typeface="Century Gothic" pitchFamily="34" charset="0"/>
              </a:rPr>
              <a:t>Sélection aux programmes d’échanges universitaires</a:t>
            </a:r>
            <a:endParaRPr lang="fr-FR" sz="1100" dirty="0">
              <a:solidFill>
                <a:srgbClr val="807A77"/>
              </a:solidFill>
              <a:latin typeface="Century Gothic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31640" y="6309320"/>
            <a:ext cx="6624736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1200" dirty="0">
                <a:solidFill>
                  <a:srgbClr val="C14243"/>
                </a:solidFill>
                <a:latin typeface="Century Gothic" pitchFamily="34" charset="0"/>
              </a:rPr>
              <a:t>Contact: mobilite-internationale-droit@univ-lyon3.fr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23528" y="2564904"/>
            <a:ext cx="79928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Il est possible de partir un seul semestre durant l’année universitaire de M1</a:t>
            </a:r>
          </a:p>
          <a:p>
            <a:pPr algn="just"/>
            <a:endParaRPr lang="fr-FR" dirty="0"/>
          </a:p>
          <a:p>
            <a:pPr algn="just"/>
            <a:r>
              <a:rPr lang="fr-FR" dirty="0">
                <a:solidFill>
                  <a:schemeClr val="tx2"/>
                </a:solidFill>
              </a:rPr>
              <a:t>Attention! En fonction des calendriers académiques, </a:t>
            </a:r>
            <a:r>
              <a:rPr lang="fr-FR" u="sng" dirty="0">
                <a:solidFill>
                  <a:schemeClr val="tx2"/>
                </a:solidFill>
              </a:rPr>
              <a:t>il ne vous sera pas possible de décider du semestre durant lequel vous souhaitez partir.</a:t>
            </a:r>
            <a:br>
              <a:rPr lang="fr-FR" dirty="0">
                <a:solidFill>
                  <a:schemeClr val="tx2"/>
                </a:solidFill>
              </a:rPr>
            </a:br>
            <a:br>
              <a:rPr lang="fr-FR" dirty="0">
                <a:solidFill>
                  <a:schemeClr val="tx2"/>
                </a:solidFill>
              </a:rPr>
            </a:br>
            <a:endParaRPr lang="fr-FR" dirty="0">
              <a:solidFill>
                <a:schemeClr val="tx2"/>
              </a:solidFill>
            </a:endParaRPr>
          </a:p>
          <a:p>
            <a:pPr algn="just"/>
            <a:endParaRPr lang="fr-FR" dirty="0">
              <a:solidFill>
                <a:schemeClr val="tx2"/>
              </a:solidFill>
            </a:endParaRPr>
          </a:p>
          <a:p>
            <a:pPr algn="just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9943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D4CA2B-DEA2-443E-AB06-EE0636D52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63"/>
            <a:ext cx="8229600" cy="1143000"/>
          </a:xfrm>
        </p:spPr>
        <p:txBody>
          <a:bodyPr/>
          <a:lstStyle/>
          <a:p>
            <a:r>
              <a:rPr lang="fr-FR" dirty="0">
                <a:solidFill>
                  <a:srgbClr val="AE131F"/>
                </a:solidFill>
              </a:rPr>
              <a:t>Candidature M1 en mobilité</a:t>
            </a:r>
            <a:endParaRPr lang="es-ES" dirty="0">
              <a:solidFill>
                <a:srgbClr val="AE131F"/>
              </a:solidFill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3E5334B-7852-40D7-BCFC-0885306A42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875610"/>
              </p:ext>
            </p:extLst>
          </p:nvPr>
        </p:nvGraphicFramePr>
        <p:xfrm>
          <a:off x="143508" y="1628800"/>
          <a:ext cx="8856984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8492">
                  <a:extLst>
                    <a:ext uri="{9D8B030D-6E8A-4147-A177-3AD203B41FA5}">
                      <a16:colId xmlns:a16="http://schemas.microsoft.com/office/drawing/2014/main" val="477221824"/>
                    </a:ext>
                  </a:extLst>
                </a:gridCol>
                <a:gridCol w="4428492">
                  <a:extLst>
                    <a:ext uri="{9D8B030D-6E8A-4147-A177-3AD203B41FA5}">
                      <a16:colId xmlns:a16="http://schemas.microsoft.com/office/drawing/2014/main" val="339107393"/>
                    </a:ext>
                  </a:extLst>
                </a:gridCol>
              </a:tblGrid>
              <a:tr h="3744416"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>
                          <a:solidFill>
                            <a:schemeClr val="tx1"/>
                          </a:solidFill>
                        </a:rPr>
                        <a:t>Ecandidat</a:t>
                      </a:r>
                      <a:r>
                        <a:rPr lang="fr-FR" b="1" dirty="0">
                          <a:solidFill>
                            <a:schemeClr val="tx1"/>
                          </a:solidFill>
                        </a:rPr>
                        <a:t> Lyon 3</a:t>
                      </a:r>
                    </a:p>
                    <a:p>
                      <a:pPr algn="ctr"/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Sélection Master </a:t>
                      </a:r>
                    </a:p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b="1" dirty="0">
                          <a:solidFill>
                            <a:schemeClr val="tx1"/>
                          </a:solidFill>
                        </a:rPr>
                        <a:t>Vœux de 3 Masters max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b="0" u="sng" dirty="0">
                          <a:solidFill>
                            <a:schemeClr val="tx1"/>
                          </a:solidFill>
                        </a:rPr>
                        <a:t>Dossier de candidature</a:t>
                      </a:r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 pour sélection en Master :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CV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Lettre de motivation &gt; pour le responsable du Master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Relevés de notes de L1 + L2 détaillés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Confirmation candidature sur Mobility Online (</a:t>
                      </a:r>
                      <a:r>
                        <a:rPr lang="fr-FR" b="0" dirty="0" err="1">
                          <a:solidFill>
                            <a:schemeClr val="tx1"/>
                          </a:solidFill>
                        </a:rPr>
                        <a:t>screenshot</a:t>
                      </a:r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 du mail ou le </a:t>
                      </a:r>
                      <a:r>
                        <a:rPr lang="fr-FR" b="0" dirty="0" err="1">
                          <a:solidFill>
                            <a:schemeClr val="tx1"/>
                          </a:solidFill>
                        </a:rPr>
                        <a:t>pdf</a:t>
                      </a:r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 récapitulatif de MO)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s-E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tx1"/>
                          </a:solidFill>
                        </a:rPr>
                        <a:t>Mobility Online </a:t>
                      </a:r>
                    </a:p>
                    <a:p>
                      <a:pPr algn="ctr"/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Sélection destination</a:t>
                      </a:r>
                    </a:p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Vœux de </a:t>
                      </a:r>
                      <a:r>
                        <a:rPr lang="fr-FR" b="1" dirty="0">
                          <a:solidFill>
                            <a:schemeClr val="tx1"/>
                          </a:solidFill>
                        </a:rPr>
                        <a:t>5 pays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Infos personnelles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Test de langue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CV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Lettre de motivation dans la langue d’enseignement du pays &gt; pour le référent de zone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Relevés de notes L1 et L2</a:t>
                      </a:r>
                      <a:endParaRPr lang="es-E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33460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3365EE39-53E5-4D34-940C-29A77B3BCB00}"/>
              </a:ext>
            </a:extLst>
          </p:cNvPr>
          <p:cNvSpPr txBox="1"/>
          <p:nvPr/>
        </p:nvSpPr>
        <p:spPr>
          <a:xfrm>
            <a:off x="1295636" y="1066207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highlight>
                  <a:srgbClr val="FFFF00"/>
                </a:highlight>
              </a:rPr>
              <a:t>2 étapes à respecter pour candidater:  </a:t>
            </a:r>
            <a:endParaRPr lang="es-ES" b="1" dirty="0">
              <a:highlight>
                <a:srgbClr val="FFFF00"/>
              </a:highlight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76CD3F2-9A42-47CE-913F-4BDA22437830}"/>
              </a:ext>
            </a:extLst>
          </p:cNvPr>
          <p:cNvSpPr txBox="1"/>
          <p:nvPr/>
        </p:nvSpPr>
        <p:spPr>
          <a:xfrm>
            <a:off x="1115616" y="5640625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highlight>
                  <a:srgbClr val="FFFF00"/>
                </a:highlight>
              </a:rPr>
              <a:t>Candidatures du 23 octobre au 16 novembre 2025</a:t>
            </a:r>
            <a:endParaRPr lang="es-ES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92044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DB0467-C59D-41D6-AB23-66B3635FF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697384"/>
            <a:ext cx="8229600" cy="1143000"/>
          </a:xfrm>
          <a:ln w="3175">
            <a:solidFill>
              <a:schemeClr val="tx1"/>
            </a:solidFill>
          </a:ln>
        </p:spPr>
        <p:txBody>
          <a:bodyPr/>
          <a:lstStyle/>
          <a:p>
            <a:r>
              <a:rPr lang="fr-FR" dirty="0">
                <a:solidFill>
                  <a:srgbClr val="C14243"/>
                </a:solidFill>
              </a:rPr>
              <a:t>Candidature L3 – S6 en échange</a:t>
            </a:r>
            <a:endParaRPr lang="es-ES" dirty="0">
              <a:solidFill>
                <a:srgbClr val="C14243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AA4700-8FCA-49AE-81E8-BBEA5F01F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419" y="1972320"/>
            <a:ext cx="8229600" cy="820688"/>
          </a:xfrm>
        </p:spPr>
        <p:txBody>
          <a:bodyPr/>
          <a:lstStyle/>
          <a:p>
            <a:r>
              <a:rPr lang="fr-FR" dirty="0"/>
              <a:t>Candidature </a:t>
            </a:r>
            <a:r>
              <a:rPr lang="fr-FR" u="sng" dirty="0"/>
              <a:t>uniquement</a:t>
            </a:r>
            <a:r>
              <a:rPr lang="fr-FR" dirty="0"/>
              <a:t> sur Mobility Online</a:t>
            </a:r>
          </a:p>
          <a:p>
            <a:pPr marL="0" indent="0">
              <a:buNone/>
            </a:pPr>
            <a:r>
              <a:rPr lang="fr-FR" sz="1800" dirty="0"/>
              <a:t>&gt;&gt; Se connecter sur le site de la DRI : </a:t>
            </a:r>
            <a:r>
              <a:rPr lang="fr-FR" sz="1800" dirty="0">
                <a:hlinkClick r:id="rId2"/>
              </a:rPr>
              <a:t>https://www.univ-lyon3.fr/etudes-1</a:t>
            </a:r>
            <a:r>
              <a:rPr lang="fr-FR" sz="1800" dirty="0"/>
              <a:t> </a:t>
            </a:r>
            <a:endParaRPr lang="es-ES" sz="1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3D9CC50-C73C-4417-817E-0A53B6C62B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63" t="1849" r="35037" b="12201"/>
          <a:stretch/>
        </p:blipFill>
        <p:spPr>
          <a:xfrm>
            <a:off x="320860" y="3068960"/>
            <a:ext cx="8510159" cy="435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08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87524" y="1197622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C14243"/>
                </a:solidFill>
                <a:latin typeface="Century Gothic" pitchFamily="34" charset="0"/>
              </a:rPr>
              <a:t>Candidature M1 en mobilité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331640" y="215062"/>
            <a:ext cx="705678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1100" b="1" dirty="0">
                <a:solidFill>
                  <a:srgbClr val="807A77"/>
                </a:solidFill>
                <a:latin typeface="Century Gothic" pitchFamily="34" charset="0"/>
              </a:rPr>
              <a:t>Sélection aux programmes d’échanges universitaires</a:t>
            </a:r>
            <a:endParaRPr lang="fr-FR" sz="1100" dirty="0">
              <a:solidFill>
                <a:srgbClr val="807A77"/>
              </a:solidFill>
              <a:latin typeface="Century Gothic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31640" y="6309320"/>
            <a:ext cx="6624736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1200" dirty="0">
                <a:solidFill>
                  <a:srgbClr val="C14243"/>
                </a:solidFill>
                <a:latin typeface="Century Gothic" pitchFamily="34" charset="0"/>
              </a:rPr>
              <a:t>Contact: mobilite-internationale-droit@univ-lyon3.fr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95536" y="1988840"/>
            <a:ext cx="835292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tx2"/>
                </a:solidFill>
              </a:rPr>
              <a:t>Mobility Online</a:t>
            </a:r>
          </a:p>
          <a:p>
            <a:pPr algn="ctr"/>
            <a:endParaRPr lang="fr-FR" sz="2400" b="1" dirty="0">
              <a:solidFill>
                <a:schemeClr val="tx2"/>
              </a:solidFill>
            </a:endParaRPr>
          </a:p>
          <a:p>
            <a:r>
              <a:rPr lang="fr-FR" dirty="0">
                <a:solidFill>
                  <a:schemeClr val="tx2"/>
                </a:solidFill>
              </a:rPr>
              <a:t>Dans le cas où vous postulez à plusieurs cursus dans différentes langues, merci de faire </a:t>
            </a:r>
            <a:r>
              <a:rPr lang="fr-FR" u="sng" dirty="0">
                <a:solidFill>
                  <a:schemeClr val="tx2"/>
                </a:solidFill>
              </a:rPr>
              <a:t>une lettre par langue d'enseignement</a:t>
            </a:r>
            <a:r>
              <a:rPr lang="fr-FR" dirty="0">
                <a:solidFill>
                  <a:schemeClr val="tx2"/>
                </a:solidFill>
              </a:rPr>
              <a:t>. </a:t>
            </a:r>
          </a:p>
          <a:p>
            <a:endParaRPr lang="fr-FR" dirty="0">
              <a:solidFill>
                <a:schemeClr val="tx2"/>
              </a:solidFill>
            </a:endParaRPr>
          </a:p>
          <a:p>
            <a:r>
              <a:rPr lang="fr-FR" dirty="0">
                <a:solidFill>
                  <a:schemeClr val="tx2"/>
                </a:solidFill>
              </a:rPr>
              <a:t>Attention à bien tout grouper en </a:t>
            </a:r>
            <a:r>
              <a:rPr lang="fr-FR" u="sng" dirty="0">
                <a:solidFill>
                  <a:srgbClr val="C00000"/>
                </a:solidFill>
              </a:rPr>
              <a:t>un seul </a:t>
            </a:r>
            <a:r>
              <a:rPr lang="fr-FR" u="sng" dirty="0" err="1">
                <a:solidFill>
                  <a:srgbClr val="C00000"/>
                </a:solidFill>
              </a:rPr>
              <a:t>pdf</a:t>
            </a:r>
            <a:r>
              <a:rPr lang="fr-FR" sz="1700" b="1" dirty="0">
                <a:solidFill>
                  <a:schemeClr val="tx2"/>
                </a:solidFill>
              </a:rPr>
              <a:t> </a:t>
            </a:r>
            <a:r>
              <a:rPr lang="fr-FR" dirty="0">
                <a:solidFill>
                  <a:schemeClr val="tx2"/>
                </a:solidFill>
              </a:rPr>
              <a:t>car il ne vous sera possible de déposer qu'un seul fichier</a:t>
            </a:r>
          </a:p>
          <a:p>
            <a:r>
              <a:rPr lang="fr-FR" u="sng" dirty="0">
                <a:solidFill>
                  <a:srgbClr val="C00000"/>
                </a:solidFill>
              </a:rPr>
              <a:t>Merci de préciser dans votre lettre si vous souhaitez partir au semestre</a:t>
            </a:r>
            <a:endParaRPr lang="fr-F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264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87524" y="96250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C14243"/>
                </a:solidFill>
                <a:latin typeface="Century Gothic" pitchFamily="34" charset="0"/>
              </a:rPr>
              <a:t>Candidature M1 en mobilité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331640" y="215062"/>
            <a:ext cx="705678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1100" b="1" dirty="0">
                <a:solidFill>
                  <a:srgbClr val="807A77"/>
                </a:solidFill>
                <a:latin typeface="Century Gothic" pitchFamily="34" charset="0"/>
              </a:rPr>
              <a:t>Sélection aux programmes d’échanges universitaires</a:t>
            </a:r>
            <a:endParaRPr lang="fr-FR" sz="1100" dirty="0">
              <a:solidFill>
                <a:srgbClr val="807A77"/>
              </a:solidFill>
              <a:latin typeface="Century Gothic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31640" y="6309320"/>
            <a:ext cx="6624736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1200" dirty="0">
                <a:solidFill>
                  <a:srgbClr val="C14243"/>
                </a:solidFill>
                <a:latin typeface="Century Gothic" pitchFamily="34" charset="0"/>
              </a:rPr>
              <a:t>Contact: mobilite-internationale-droit@univ-lyon3.fr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87645" y="1808926"/>
            <a:ext cx="79928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/>
              <a:t>Ecandidat</a:t>
            </a:r>
            <a:r>
              <a:rPr lang="fr-FR" sz="2400" b="1" dirty="0"/>
              <a:t> Lyon 3</a:t>
            </a:r>
          </a:p>
          <a:p>
            <a:pPr algn="ctr"/>
            <a:endParaRPr lang="fr-FR" dirty="0">
              <a:solidFill>
                <a:schemeClr val="tx2"/>
              </a:solidFill>
            </a:endParaRPr>
          </a:p>
          <a:p>
            <a:pPr algn="ctr"/>
            <a:r>
              <a:rPr lang="fr-FR" dirty="0">
                <a:solidFill>
                  <a:schemeClr val="tx2"/>
                </a:solidFill>
              </a:rPr>
              <a:t>Via le </a:t>
            </a:r>
            <a:r>
              <a:rPr lang="fr-FR" b="1" dirty="0">
                <a:solidFill>
                  <a:srgbClr val="AE131F"/>
                </a:solidFill>
              </a:rPr>
              <a:t>portail candidature de l’université e-candidat Lyon 3</a:t>
            </a:r>
            <a:r>
              <a:rPr lang="fr-FR" dirty="0">
                <a:solidFill>
                  <a:schemeClr val="tx2"/>
                </a:solidFill>
              </a:rPr>
              <a:t>: Faculté de Droit – </a:t>
            </a:r>
            <a:r>
              <a:rPr lang="fr-FR" b="1" dirty="0">
                <a:solidFill>
                  <a:schemeClr val="tx2"/>
                </a:solidFill>
              </a:rPr>
              <a:t>Master 1 en Echange</a:t>
            </a:r>
          </a:p>
          <a:p>
            <a:pPr marL="285750" indent="-285750" algn="ctr">
              <a:buFont typeface="Wingdings" pitchFamily="2" charset="2"/>
              <a:buChar char="F"/>
            </a:pPr>
            <a:r>
              <a:rPr lang="fr-FR" dirty="0">
                <a:solidFill>
                  <a:schemeClr val="tx2"/>
                </a:solidFill>
              </a:rPr>
              <a:t>onglet Candidater – S’inscrire. Sélection de 3 masters maximum</a:t>
            </a:r>
          </a:p>
          <a:p>
            <a:pPr marL="285750" indent="-285750" algn="ctr">
              <a:buFont typeface="Wingdings" pitchFamily="2" charset="2"/>
              <a:buChar char="F"/>
            </a:pPr>
            <a:r>
              <a:rPr lang="fr-FR" dirty="0">
                <a:solidFill>
                  <a:schemeClr val="tx2"/>
                </a:solidFill>
              </a:rPr>
              <a:t>Le résultat de cette phase de sélection en Master sera donné sur </a:t>
            </a:r>
            <a:r>
              <a:rPr lang="fr-FR" dirty="0" err="1">
                <a:solidFill>
                  <a:schemeClr val="tx2"/>
                </a:solidFill>
              </a:rPr>
              <a:t>ecandidat</a:t>
            </a:r>
            <a:r>
              <a:rPr lang="fr-FR" dirty="0">
                <a:solidFill>
                  <a:schemeClr val="tx2"/>
                </a:solidFill>
              </a:rPr>
              <a:t> courant décembre 2025</a:t>
            </a:r>
          </a:p>
          <a:p>
            <a:pPr marL="285750" indent="-285750" algn="ctr">
              <a:buFont typeface="Wingdings" pitchFamily="2" charset="2"/>
              <a:buChar char="F"/>
            </a:pPr>
            <a:r>
              <a:rPr lang="fr-FR" dirty="0">
                <a:solidFill>
                  <a:schemeClr val="tx2"/>
                </a:solidFill>
              </a:rPr>
              <a:t>Vous aurez une semaine pour confirmer votre place en Master et l’ordre de vos vœux de pays.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04359F0-5739-4BA4-B53B-B2B8A18433BF}"/>
              </a:ext>
            </a:extLst>
          </p:cNvPr>
          <p:cNvSpPr txBox="1"/>
          <p:nvPr/>
        </p:nvSpPr>
        <p:spPr>
          <a:xfrm>
            <a:off x="361016" y="4941168"/>
            <a:ext cx="8394352" cy="64633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 Un mail de confirmation de votre </a:t>
            </a:r>
            <a:r>
              <a:rPr lang="fr-FR" dirty="0">
                <a:solidFill>
                  <a:schemeClr val="bg1"/>
                </a:solidFill>
              </a:rPr>
              <a:t>candidature RI doit être jointe à votre dossier </a:t>
            </a:r>
            <a:r>
              <a:rPr lang="fr-FR" dirty="0" err="1">
                <a:solidFill>
                  <a:schemeClr val="bg1"/>
                </a:solidFill>
              </a:rPr>
              <a:t>e.candidat</a:t>
            </a:r>
            <a:r>
              <a:rPr lang="fr-FR" dirty="0">
                <a:solidFill>
                  <a:schemeClr val="bg1"/>
                </a:solidFill>
              </a:rPr>
              <a:t> dans la rubrique « attestation de candidature sur Mobility Online »</a:t>
            </a:r>
          </a:p>
        </p:txBody>
      </p:sp>
    </p:spTree>
    <p:extLst>
      <p:ext uri="{BB962C8B-B14F-4D97-AF65-F5344CB8AC3E}">
        <p14:creationId xmlns:p14="http://schemas.microsoft.com/office/powerpoint/2010/main" val="2921592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51520" y="1052736"/>
            <a:ext cx="9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C14243"/>
                </a:solidFill>
                <a:latin typeface="Century Gothic" pitchFamily="34" charset="0"/>
              </a:rPr>
              <a:t>Candidature en DU de droit comparé </a:t>
            </a:r>
          </a:p>
          <a:p>
            <a:pPr algn="ctr"/>
            <a:r>
              <a:rPr lang="fr-FR" sz="3200" b="1" dirty="0">
                <a:solidFill>
                  <a:srgbClr val="C14243"/>
                </a:solidFill>
                <a:latin typeface="Century Gothic" pitchFamily="34" charset="0"/>
              </a:rPr>
              <a:t>en mobilité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331640" y="215062"/>
            <a:ext cx="705678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1100" b="1" dirty="0">
                <a:solidFill>
                  <a:srgbClr val="807A77"/>
                </a:solidFill>
                <a:latin typeface="Century Gothic" pitchFamily="34" charset="0"/>
              </a:rPr>
              <a:t>Sélection aux programmes d’échanges universitaires</a:t>
            </a:r>
            <a:endParaRPr lang="fr-FR" sz="1100" dirty="0">
              <a:solidFill>
                <a:srgbClr val="807A77"/>
              </a:solidFill>
              <a:latin typeface="Century Gothic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31640" y="6309320"/>
            <a:ext cx="6624736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1200" dirty="0">
                <a:solidFill>
                  <a:srgbClr val="C14243"/>
                </a:solidFill>
                <a:latin typeface="Century Gothic" pitchFamily="34" charset="0"/>
              </a:rPr>
              <a:t>Contact: mobilite-internationale-droit@univ-lyon3.fr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95536" y="2420888"/>
            <a:ext cx="84969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 DU de droit des affaires comparé</a:t>
            </a:r>
          </a:p>
          <a:p>
            <a:r>
              <a:rPr lang="fr-FR" dirty="0"/>
              <a:t>- DU de droit privé comparé</a:t>
            </a:r>
          </a:p>
          <a:p>
            <a:r>
              <a:rPr lang="fr-FR" dirty="0"/>
              <a:t>- DU de droit public comparé</a:t>
            </a:r>
          </a:p>
          <a:p>
            <a:r>
              <a:rPr lang="fr-FR" dirty="0"/>
              <a:t>- DU de droit international et européen</a:t>
            </a:r>
          </a:p>
          <a:p>
            <a:r>
              <a:rPr lang="fr-FR" dirty="0"/>
              <a:t>- DU Relations Internationales</a:t>
            </a:r>
          </a:p>
          <a:p>
            <a:endParaRPr lang="fr-FR" dirty="0"/>
          </a:p>
          <a:p>
            <a:r>
              <a:rPr lang="fr-FR" dirty="0">
                <a:solidFill>
                  <a:schemeClr val="tx2"/>
                </a:solidFill>
              </a:rPr>
              <a:t>1: Orientation possible vers ces DU à l’issue de la phase de sélection anticipée sur </a:t>
            </a:r>
            <a:r>
              <a:rPr lang="fr-FR" dirty="0" err="1">
                <a:solidFill>
                  <a:schemeClr val="tx2"/>
                </a:solidFill>
              </a:rPr>
              <a:t>ecandidat</a:t>
            </a:r>
            <a:r>
              <a:rPr lang="fr-FR" dirty="0">
                <a:solidFill>
                  <a:schemeClr val="tx2"/>
                </a:solidFill>
              </a:rPr>
              <a:t> si  résultat négatif </a:t>
            </a:r>
          </a:p>
          <a:p>
            <a:endParaRPr lang="fr-FR" dirty="0">
              <a:solidFill>
                <a:schemeClr val="tx2"/>
              </a:solidFill>
            </a:endParaRPr>
          </a:p>
          <a:p>
            <a:r>
              <a:rPr lang="fr-FR" dirty="0">
                <a:solidFill>
                  <a:schemeClr val="tx2"/>
                </a:solidFill>
              </a:rPr>
              <a:t>2: choix dès le départ de ne pas candidater en Master mais avec un souhait de réaliser une année à l’étranger &gt; </a:t>
            </a:r>
            <a:r>
              <a:rPr lang="fr-FR" b="1" dirty="0">
                <a:solidFill>
                  <a:schemeClr val="tx2"/>
                </a:solidFill>
              </a:rPr>
              <a:t>postuler uniquement sur Mobility Online</a:t>
            </a:r>
          </a:p>
        </p:txBody>
      </p:sp>
    </p:spTree>
    <p:extLst>
      <p:ext uri="{BB962C8B-B14F-4D97-AF65-F5344CB8AC3E}">
        <p14:creationId xmlns:p14="http://schemas.microsoft.com/office/powerpoint/2010/main" val="3043285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87524" y="1131956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14243"/>
                </a:solidFill>
                <a:latin typeface="Century Gothic" pitchFamily="34" charset="0"/>
              </a:rPr>
              <a:t>2- DU de droit comparé en échange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331640" y="215062"/>
            <a:ext cx="705678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1100" b="1" dirty="0">
                <a:solidFill>
                  <a:srgbClr val="807A77"/>
                </a:solidFill>
                <a:latin typeface="Century Gothic" pitchFamily="34" charset="0"/>
              </a:rPr>
              <a:t>Sélection aux programmes d’échanges universitaires</a:t>
            </a:r>
            <a:endParaRPr lang="fr-FR" sz="1100" dirty="0">
              <a:solidFill>
                <a:srgbClr val="807A77"/>
              </a:solidFill>
              <a:latin typeface="Century Gothic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31640" y="6309320"/>
            <a:ext cx="6624736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1200" dirty="0">
                <a:solidFill>
                  <a:srgbClr val="C14243"/>
                </a:solidFill>
                <a:latin typeface="Century Gothic" pitchFamily="34" charset="0"/>
              </a:rPr>
              <a:t>Contact: mobilite-internationale-droit@univ-lyon3.fr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FCC0004-BACE-4019-9FB0-A41CFBAE62B1}"/>
              </a:ext>
            </a:extLst>
          </p:cNvPr>
          <p:cNvSpPr txBox="1"/>
          <p:nvPr/>
        </p:nvSpPr>
        <p:spPr>
          <a:xfrm>
            <a:off x="262860" y="2204814"/>
            <a:ext cx="8352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&gt; Dépôt de candidature – </a:t>
            </a:r>
            <a:r>
              <a:rPr lang="fr-FR" b="1" dirty="0"/>
              <a:t>dossier sur Mobility Online – </a:t>
            </a:r>
          </a:p>
          <a:p>
            <a:r>
              <a:rPr lang="fr-FR" b="1" dirty="0"/>
              <a:t>&gt;&gt; 23 octobre/ 16 novembre 2025</a:t>
            </a:r>
          </a:p>
          <a:p>
            <a:r>
              <a:rPr lang="fr-FR" b="1" u="sng" dirty="0"/>
              <a:t>- à l’année uniquement</a:t>
            </a:r>
          </a:p>
          <a:p>
            <a:endParaRPr lang="fr-FR" dirty="0"/>
          </a:p>
          <a:p>
            <a:r>
              <a:rPr lang="fr-FR" dirty="0">
                <a:solidFill>
                  <a:schemeClr val="tx2"/>
                </a:solidFill>
              </a:rPr>
              <a:t>- Résultats académiques 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tx2"/>
                </a:solidFill>
              </a:rPr>
              <a:t>Lettre de motivation (présentation du projet d’échange) dans la langue du cursus d'enseignement à l'étranger à adresser au référent de zone.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tx2"/>
                </a:solidFill>
              </a:rPr>
              <a:t>CV</a:t>
            </a:r>
          </a:p>
          <a:p>
            <a:r>
              <a:rPr lang="fr-FR" dirty="0">
                <a:solidFill>
                  <a:schemeClr val="tx2"/>
                </a:solidFill>
              </a:rPr>
              <a:t>&gt;&gt; Dans le cas où vous postulez à plusieurs cursus dans différentes langues, merci de faire </a:t>
            </a:r>
            <a:r>
              <a:rPr lang="fr-FR" u="sng" dirty="0">
                <a:solidFill>
                  <a:schemeClr val="tx2"/>
                </a:solidFill>
              </a:rPr>
              <a:t>une lettre par langue d'enseignement</a:t>
            </a:r>
            <a:r>
              <a:rPr lang="fr-FR" dirty="0">
                <a:solidFill>
                  <a:schemeClr val="tx2"/>
                </a:solidFill>
              </a:rPr>
              <a:t> </a:t>
            </a:r>
            <a:r>
              <a:rPr lang="fr-FR" sz="1700" b="1" dirty="0">
                <a:solidFill>
                  <a:schemeClr val="tx2"/>
                </a:solidFill>
              </a:rPr>
              <a:t>en un seul </a:t>
            </a:r>
            <a:r>
              <a:rPr lang="fr-FR" sz="1700" b="1" dirty="0" err="1">
                <a:solidFill>
                  <a:schemeClr val="tx2"/>
                </a:solidFill>
              </a:rPr>
              <a:t>pdf</a:t>
            </a:r>
            <a:r>
              <a:rPr lang="fr-FR" dirty="0">
                <a:solidFill>
                  <a:schemeClr val="tx2"/>
                </a:solidFill>
              </a:rPr>
              <a:t>. </a:t>
            </a:r>
          </a:p>
          <a:p>
            <a:endParaRPr lang="fr-FR" dirty="0">
              <a:solidFill>
                <a:schemeClr val="tx2"/>
              </a:solidFill>
            </a:endParaRPr>
          </a:p>
          <a:p>
            <a:r>
              <a:rPr lang="fr-FR" dirty="0">
                <a:solidFill>
                  <a:schemeClr val="tx2"/>
                </a:solidFill>
              </a:rPr>
              <a:t>+ </a:t>
            </a:r>
            <a:r>
              <a:rPr lang="fr-FR" sz="1700" b="1" dirty="0">
                <a:solidFill>
                  <a:schemeClr val="tx2"/>
                </a:solidFill>
              </a:rPr>
              <a:t>5 vœux de pays </a:t>
            </a:r>
            <a:r>
              <a:rPr lang="fr-FR" dirty="0">
                <a:solidFill>
                  <a:schemeClr val="tx2"/>
                </a:solidFill>
              </a:rPr>
              <a:t>où le parcours est possible </a:t>
            </a:r>
          </a:p>
        </p:txBody>
      </p:sp>
    </p:spTree>
    <p:extLst>
      <p:ext uri="{BB962C8B-B14F-4D97-AF65-F5344CB8AC3E}">
        <p14:creationId xmlns:p14="http://schemas.microsoft.com/office/powerpoint/2010/main" val="2086886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23528" y="1039669"/>
            <a:ext cx="85689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14243"/>
                </a:solidFill>
                <a:latin typeface="Century Gothic" pitchFamily="34" charset="0"/>
              </a:rPr>
              <a:t>1-Validation du M1 en échange</a:t>
            </a:r>
          </a:p>
          <a:p>
            <a:r>
              <a:rPr lang="fr-FR" sz="2800" b="1" dirty="0">
                <a:solidFill>
                  <a:srgbClr val="C14243"/>
                </a:solidFill>
                <a:latin typeface="Century Gothic" pitchFamily="34" charset="0"/>
              </a:rPr>
              <a:t>2-Validation d’un DU de droit comparé en échange</a:t>
            </a:r>
          </a:p>
          <a:p>
            <a:r>
              <a:rPr lang="fr-FR" sz="2800" b="1" dirty="0">
                <a:solidFill>
                  <a:srgbClr val="C14243"/>
                </a:solidFill>
                <a:latin typeface="Century Gothic" pitchFamily="34" charset="0"/>
              </a:rPr>
              <a:t>3-validation L3 – S6 en échange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331640" y="215062"/>
            <a:ext cx="705678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1100" b="1" dirty="0">
                <a:solidFill>
                  <a:srgbClr val="807A77"/>
                </a:solidFill>
                <a:latin typeface="Century Gothic" pitchFamily="34" charset="0"/>
              </a:rPr>
              <a:t>Sélection aux programmes d’échanges universitaires</a:t>
            </a:r>
            <a:endParaRPr lang="fr-FR" sz="1100" dirty="0">
              <a:solidFill>
                <a:srgbClr val="807A77"/>
              </a:solidFill>
              <a:latin typeface="Century Gothic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31640" y="6309320"/>
            <a:ext cx="6624736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1200" dirty="0">
                <a:solidFill>
                  <a:srgbClr val="C14243"/>
                </a:solidFill>
                <a:latin typeface="Century Gothic" pitchFamily="34" charset="0"/>
              </a:rPr>
              <a:t>Contact: mobilite-internationale-droit@univ-lyon3.fr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95536" y="2976334"/>
            <a:ext cx="84969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Phase de sélection en programme d’échange - </a:t>
            </a:r>
            <a:r>
              <a:rPr lang="fr-FR" b="1" dirty="0"/>
              <a:t>janvier – février 2026</a:t>
            </a:r>
            <a:endParaRPr lang="fr-FR" dirty="0"/>
          </a:p>
          <a:p>
            <a:endParaRPr lang="fr-FR" dirty="0">
              <a:solidFill>
                <a:schemeClr val="tx2"/>
              </a:solidFill>
            </a:endParaRPr>
          </a:p>
          <a:p>
            <a:r>
              <a:rPr lang="fr-FR" b="1" dirty="0">
                <a:solidFill>
                  <a:srgbClr val="C14243"/>
                </a:solidFill>
              </a:rPr>
              <a:t>Les entretiens de sélections ne se feront que pour les 3 premiers vœux de pays</a:t>
            </a:r>
          </a:p>
          <a:p>
            <a:endParaRPr lang="fr-FR" b="1" dirty="0">
              <a:solidFill>
                <a:srgbClr val="C14243"/>
              </a:solidFill>
            </a:endParaRP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! Pas de départ au semestre possible pour les DU en échange!</a:t>
            </a:r>
          </a:p>
        </p:txBody>
      </p:sp>
    </p:spTree>
    <p:extLst>
      <p:ext uri="{BB962C8B-B14F-4D97-AF65-F5344CB8AC3E}">
        <p14:creationId xmlns:p14="http://schemas.microsoft.com/office/powerpoint/2010/main" val="101958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683568" y="764704"/>
            <a:ext cx="85689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14243"/>
                </a:solidFill>
                <a:latin typeface="Century Gothic" pitchFamily="34" charset="0"/>
              </a:rPr>
              <a:t>1-Validation du M1 en échange</a:t>
            </a:r>
          </a:p>
          <a:p>
            <a:r>
              <a:rPr lang="fr-FR" sz="2800" b="1" dirty="0">
                <a:solidFill>
                  <a:srgbClr val="C14243"/>
                </a:solidFill>
                <a:latin typeface="Century Gothic" pitchFamily="34" charset="0"/>
              </a:rPr>
              <a:t>2-Validation d’un DU de droit comparé en échange</a:t>
            </a:r>
          </a:p>
          <a:p>
            <a:r>
              <a:rPr lang="fr-FR" sz="2800" b="1" dirty="0">
                <a:solidFill>
                  <a:srgbClr val="C14243"/>
                </a:solidFill>
                <a:latin typeface="Century Gothic" pitchFamily="34" charset="0"/>
              </a:rPr>
              <a:t>3- validation L3-S6 en échange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331640" y="215062"/>
            <a:ext cx="705678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1100" b="1" dirty="0">
                <a:solidFill>
                  <a:srgbClr val="807A77"/>
                </a:solidFill>
                <a:latin typeface="Century Gothic" pitchFamily="34" charset="0"/>
              </a:rPr>
              <a:t>Sélection aux programmes d’échanges universitaires</a:t>
            </a:r>
            <a:endParaRPr lang="fr-FR" sz="1100" dirty="0">
              <a:solidFill>
                <a:srgbClr val="807A77"/>
              </a:solidFill>
              <a:latin typeface="Century Gothic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31640" y="6309320"/>
            <a:ext cx="6624736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1200" dirty="0">
                <a:solidFill>
                  <a:srgbClr val="C14243"/>
                </a:solidFill>
                <a:latin typeface="Century Gothic" pitchFamily="34" charset="0"/>
              </a:rPr>
              <a:t>Contact: mobilite-internationale-droit@univ-lyon3.fr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29332" y="2893522"/>
            <a:ext cx="8997901" cy="2375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 Publication des affectations fermes et définitives chez les partenaires étrangers : </a:t>
            </a:r>
            <a:r>
              <a:rPr lang="fr-FR" b="1" dirty="0"/>
              <a:t>Février – Mars 2026 selon les zones géographiques</a:t>
            </a:r>
          </a:p>
          <a:p>
            <a:r>
              <a:rPr lang="fr-FR" dirty="0"/>
              <a:t>Affectation chez les partenaires basée sur un classement décidé par les référents académiques </a:t>
            </a:r>
          </a:p>
          <a:p>
            <a:endParaRPr lang="fr-FR" dirty="0">
              <a:solidFill>
                <a:schemeClr val="tx2"/>
              </a:solidFill>
            </a:endParaRPr>
          </a:p>
          <a:p>
            <a:r>
              <a:rPr lang="fr-FR" dirty="0">
                <a:solidFill>
                  <a:schemeClr val="tx2"/>
                </a:solidFill>
              </a:rPr>
              <a:t>Attention! Les affectations définitives de la zone Amérique du nord/Australie/Nouvelle-Zélande se font en </a:t>
            </a:r>
            <a:r>
              <a:rPr lang="fr-FR" b="1" dirty="0">
                <a:solidFill>
                  <a:schemeClr val="tx2"/>
                </a:solidFill>
              </a:rPr>
              <a:t>janvier</a:t>
            </a:r>
          </a:p>
          <a:p>
            <a:pPr algn="ctr">
              <a:lnSpc>
                <a:spcPct val="150000"/>
              </a:lnSpc>
            </a:pPr>
            <a:r>
              <a:rPr lang="fr-FR" sz="1700" b="1" dirty="0">
                <a:solidFill>
                  <a:srgbClr val="C00000"/>
                </a:solidFill>
              </a:rPr>
              <a:t>1 seule affectation sera proposée, en cas de refus vous renoncez à votre mobilité</a:t>
            </a:r>
          </a:p>
        </p:txBody>
      </p:sp>
    </p:spTree>
    <p:extLst>
      <p:ext uri="{BB962C8B-B14F-4D97-AF65-F5344CB8AC3E}">
        <p14:creationId xmlns:p14="http://schemas.microsoft.com/office/powerpoint/2010/main" val="2824237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87524" y="2014533"/>
            <a:ext cx="8568952" cy="369331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3600" b="1" dirty="0">
                <a:solidFill>
                  <a:srgbClr val="C14243"/>
                </a:solidFill>
                <a:latin typeface="Century Gothic" pitchFamily="34" charset="0"/>
              </a:rPr>
              <a:t>2026-2027 : </a:t>
            </a:r>
            <a:r>
              <a:rPr lang="fr-FR" dirty="0"/>
              <a:t>Réalisation </a:t>
            </a:r>
            <a:r>
              <a:rPr lang="fr-FR" u="sng" dirty="0"/>
              <a:t>de l’année universitaire complète</a:t>
            </a:r>
            <a:r>
              <a:rPr lang="fr-FR" dirty="0"/>
              <a:t> ou du semestre en échange chez le partenaire étranger après signature du contrat d’études en échange. </a:t>
            </a:r>
          </a:p>
          <a:p>
            <a:pPr algn="just"/>
            <a:endParaRPr lang="fr-FR" dirty="0"/>
          </a:p>
          <a:p>
            <a:pPr algn="just"/>
            <a:r>
              <a:rPr lang="fr-FR" b="1" u="sng" dirty="0">
                <a:solidFill>
                  <a:srgbClr val="C00000"/>
                </a:solidFill>
              </a:rPr>
              <a:t>Aucune réintégration en cours d’année universitaire</a:t>
            </a:r>
            <a:endParaRPr lang="fr-FR" dirty="0"/>
          </a:p>
          <a:p>
            <a:pPr algn="just"/>
            <a:br>
              <a:rPr lang="fr-FR" dirty="0"/>
            </a:br>
            <a:r>
              <a:rPr lang="fr-FR" dirty="0"/>
              <a:t>L’abandon par l’étudiant du projet de départ en échange ne </a:t>
            </a:r>
            <a:r>
              <a:rPr lang="fr-FR" b="1" dirty="0"/>
              <a:t>permet pas l’intégration du Master en présentiel </a:t>
            </a:r>
            <a:r>
              <a:rPr lang="fr-FR" dirty="0"/>
              <a:t>en 2026-2027 (que cet abandon ait lieu avant départ ou en cours d’année).</a:t>
            </a:r>
          </a:p>
          <a:p>
            <a:pPr algn="just"/>
            <a:endParaRPr lang="fr-FR" dirty="0"/>
          </a:p>
          <a:p>
            <a:pPr algn="ctr"/>
            <a:r>
              <a:rPr lang="fr-FR" b="1" dirty="0">
                <a:solidFill>
                  <a:srgbClr val="AE131F"/>
                </a:solidFill>
              </a:rPr>
              <a:t>Une fois votre départ en échange confirmé, il est de votre responsabilité de respecter votre engagement de mobilité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331640" y="215062"/>
            <a:ext cx="705678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1100" b="1" dirty="0">
                <a:solidFill>
                  <a:srgbClr val="807A77"/>
                </a:solidFill>
                <a:latin typeface="Century Gothic" pitchFamily="34" charset="0"/>
              </a:rPr>
              <a:t>Sélection aux programmes d’échanges universitaires</a:t>
            </a:r>
            <a:endParaRPr lang="fr-FR" sz="1100" dirty="0">
              <a:solidFill>
                <a:srgbClr val="807A77"/>
              </a:solidFill>
              <a:latin typeface="Century Gothic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31640" y="6309320"/>
            <a:ext cx="6624736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1200" dirty="0">
                <a:solidFill>
                  <a:srgbClr val="C14243"/>
                </a:solidFill>
                <a:latin typeface="Century Gothic" pitchFamily="34" charset="0"/>
              </a:rPr>
              <a:t>Contact: mobilite-internationale-droit@univ-lyon3.fr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4900718-E7B8-49FB-BE9E-932962F12B01}"/>
              </a:ext>
            </a:extLst>
          </p:cNvPr>
          <p:cNvSpPr txBox="1"/>
          <p:nvPr/>
        </p:nvSpPr>
        <p:spPr>
          <a:xfrm>
            <a:off x="359532" y="1124744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7. Réunion pédagogique obligatoire de préparation au départ + validation du contrat d’étude – </a:t>
            </a:r>
            <a:r>
              <a:rPr lang="fr-FR" i="1" dirty="0" err="1"/>
              <a:t>learning</a:t>
            </a:r>
            <a:r>
              <a:rPr lang="fr-FR" i="1" dirty="0"/>
              <a:t> agreement : </a:t>
            </a:r>
            <a:r>
              <a:rPr lang="fr-FR" b="1" dirty="0"/>
              <a:t>février - avril 2026 </a:t>
            </a:r>
            <a:endParaRPr lang="fr-FR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7978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23528" y="1628800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14243"/>
                </a:solidFill>
                <a:latin typeface="Century Gothic" pitchFamily="34" charset="0"/>
              </a:rPr>
              <a:t>3- Tests de langue</a:t>
            </a:r>
          </a:p>
          <a:p>
            <a:r>
              <a:rPr lang="fr-FR" sz="3600" b="1" dirty="0">
                <a:solidFill>
                  <a:srgbClr val="C14243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331640" y="215062"/>
            <a:ext cx="705678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1100" b="1" dirty="0">
                <a:solidFill>
                  <a:srgbClr val="807A77"/>
                </a:solidFill>
                <a:latin typeface="Century Gothic" pitchFamily="34" charset="0"/>
              </a:rPr>
              <a:t>Sélection aux programmes d’échanges universitaires</a:t>
            </a:r>
            <a:endParaRPr lang="fr-FR" sz="1100" dirty="0">
              <a:solidFill>
                <a:srgbClr val="807A77"/>
              </a:solidFill>
              <a:latin typeface="Century Gothic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31640" y="6309320"/>
            <a:ext cx="6624736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1200" dirty="0">
                <a:solidFill>
                  <a:srgbClr val="C14243"/>
                </a:solidFill>
                <a:latin typeface="Century Gothic" pitchFamily="34" charset="0"/>
              </a:rPr>
              <a:t>Contact: mobilite-internationale-droit@univ-lyon3.fr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46099" y="2521352"/>
            <a:ext cx="89979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Privilégier le TOEFL car certains partenaires n’acceptent pas le Cambridge ou TOEIC</a:t>
            </a:r>
          </a:p>
          <a:p>
            <a:endParaRPr lang="fr-FR" dirty="0"/>
          </a:p>
          <a:p>
            <a:r>
              <a:rPr lang="fr-FR" dirty="0"/>
              <a:t>Pour connaitre les niveaux de langues requis par partenaire, rendez-vous sur le site internet des échanges internationaux : </a:t>
            </a:r>
            <a:r>
              <a:rPr lang="fr-FR" dirty="0">
                <a:solidFill>
                  <a:srgbClr val="C1424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https://www.univ-lyon3.fr/etudes-1</a:t>
            </a:r>
            <a:endParaRPr lang="fr-FR" dirty="0">
              <a:solidFill>
                <a:srgbClr val="C14243"/>
              </a:solidFill>
            </a:endParaRPr>
          </a:p>
          <a:p>
            <a:endParaRPr lang="fr-FR" dirty="0"/>
          </a:p>
          <a:p>
            <a:pPr algn="ctr"/>
            <a:r>
              <a:rPr lang="fr-FR" b="1" dirty="0">
                <a:solidFill>
                  <a:srgbClr val="AE131F"/>
                </a:solidFill>
              </a:rPr>
              <a:t>Attention!</a:t>
            </a:r>
          </a:p>
          <a:p>
            <a:pPr algn="ctr"/>
            <a:r>
              <a:rPr lang="fr-FR" b="1" dirty="0">
                <a:solidFill>
                  <a:srgbClr val="AE131F"/>
                </a:solidFill>
              </a:rPr>
              <a:t>Vous devez nous envoyer votre score avant le 5 janvier 2026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2799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B12DBC-0636-411D-A096-4D89CF4B9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Test de langues </a:t>
            </a:r>
            <a:endParaRPr lang="es-E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0249D6-E68C-47E6-B399-4F4B2C6A7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6040"/>
            <a:ext cx="8229600" cy="5314602"/>
          </a:xfrm>
        </p:spPr>
        <p:txBody>
          <a:bodyPr/>
          <a:lstStyle/>
          <a:p>
            <a:r>
              <a:rPr lang="fr-FR" sz="2000" b="1" u="sng" dirty="0"/>
              <a:t>Test de langue anglaise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000" dirty="0" err="1"/>
              <a:t>Privilégiez</a:t>
            </a:r>
            <a:r>
              <a:rPr lang="es-ES" sz="2000" dirty="0"/>
              <a:t> le TOEFL (plus de </a:t>
            </a:r>
            <a:r>
              <a:rPr lang="es-ES" sz="2000" dirty="0" err="1"/>
              <a:t>possibilités</a:t>
            </a:r>
            <a:r>
              <a:rPr lang="es-ES" sz="2000" dirty="0"/>
              <a:t> </a:t>
            </a:r>
            <a:r>
              <a:rPr lang="es-ES" sz="2000" dirty="0" err="1"/>
              <a:t>dans</a:t>
            </a:r>
            <a:r>
              <a:rPr lang="es-ES" sz="2000" dirty="0"/>
              <a:t> les </a:t>
            </a:r>
            <a:r>
              <a:rPr lang="es-ES" sz="2000" dirty="0" err="1"/>
              <a:t>choix</a:t>
            </a:r>
            <a:r>
              <a:rPr lang="es-ES" sz="2000" dirty="0"/>
              <a:t> des </a:t>
            </a:r>
            <a:r>
              <a:rPr lang="es-ES" sz="2000" dirty="0" err="1"/>
              <a:t>pays</a:t>
            </a:r>
            <a:r>
              <a:rPr lang="es-ES" sz="2000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dirty="0"/>
              <a:t>P</a:t>
            </a:r>
            <a:r>
              <a:rPr lang="es-ES" sz="2000" dirty="0" err="1"/>
              <a:t>our</a:t>
            </a:r>
            <a:r>
              <a:rPr lang="es-ES" sz="2000" dirty="0"/>
              <a:t> RU &gt; Cambridge et IELTS </a:t>
            </a:r>
            <a:r>
              <a:rPr lang="es-ES" sz="2000" dirty="0" err="1"/>
              <a:t>acceptés</a:t>
            </a:r>
            <a:endParaRPr lang="es-E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000" u="sng" dirty="0">
                <a:solidFill>
                  <a:srgbClr val="C14243"/>
                </a:solidFill>
              </a:rPr>
              <a:t>T</a:t>
            </a:r>
            <a:r>
              <a:rPr lang="es-ES" sz="2000" u="sng" dirty="0" err="1">
                <a:solidFill>
                  <a:srgbClr val="C14243"/>
                </a:solidFill>
              </a:rPr>
              <a:t>est</a:t>
            </a:r>
            <a:r>
              <a:rPr lang="es-ES" sz="2000" u="sng" dirty="0">
                <a:solidFill>
                  <a:srgbClr val="C14243"/>
                </a:solidFill>
              </a:rPr>
              <a:t> de </a:t>
            </a:r>
            <a:r>
              <a:rPr lang="es-ES" sz="2000" u="sng" dirty="0" err="1">
                <a:solidFill>
                  <a:srgbClr val="C14243"/>
                </a:solidFill>
              </a:rPr>
              <a:t>langues</a:t>
            </a:r>
            <a:r>
              <a:rPr lang="es-ES" sz="2000" u="sng" dirty="0">
                <a:solidFill>
                  <a:srgbClr val="C14243"/>
                </a:solidFill>
              </a:rPr>
              <a:t> de </a:t>
            </a:r>
            <a:r>
              <a:rPr lang="es-ES" sz="2000" u="sng" dirty="0" err="1">
                <a:solidFill>
                  <a:srgbClr val="C14243"/>
                </a:solidFill>
              </a:rPr>
              <a:t>moins</a:t>
            </a:r>
            <a:r>
              <a:rPr lang="es-ES" sz="2000" u="sng" dirty="0">
                <a:solidFill>
                  <a:srgbClr val="C14243"/>
                </a:solidFill>
              </a:rPr>
              <a:t> de 2 </a:t>
            </a:r>
            <a:r>
              <a:rPr lang="es-ES" sz="2000" u="sng" dirty="0" err="1">
                <a:solidFill>
                  <a:srgbClr val="C14243"/>
                </a:solidFill>
              </a:rPr>
              <a:t>ans</a:t>
            </a:r>
            <a:r>
              <a:rPr lang="es-ES" sz="2000" u="sng" dirty="0">
                <a:solidFill>
                  <a:srgbClr val="C14243"/>
                </a:solidFill>
              </a:rPr>
              <a:t>!!</a:t>
            </a:r>
          </a:p>
          <a:p>
            <a:pPr marL="0" indent="0">
              <a:buNone/>
            </a:pPr>
            <a:r>
              <a:rPr lang="fr-FR" sz="2000" i="1" dirty="0"/>
              <a:t>NB :Pas de TOEFL IBT Home Edition </a:t>
            </a:r>
          </a:p>
          <a:p>
            <a:pPr marL="0" indent="0">
              <a:buNone/>
            </a:pPr>
            <a:endParaRPr lang="es-ES" sz="2000" b="1" u="sng" dirty="0"/>
          </a:p>
          <a:p>
            <a:r>
              <a:rPr lang="fr-FR" sz="2000" b="1" u="sng" dirty="0"/>
              <a:t>Test de langue espagnole: </a:t>
            </a:r>
          </a:p>
          <a:p>
            <a:pPr marL="0" indent="0">
              <a:buNone/>
            </a:pPr>
            <a:r>
              <a:rPr lang="fr-FR" sz="2000" dirty="0"/>
              <a:t>Contacter el Instituto Cervantes, pour passer le SIELE Global o le DELE</a:t>
            </a:r>
          </a:p>
          <a:p>
            <a:pPr marL="0" indent="0">
              <a:buNone/>
            </a:pPr>
            <a:endParaRPr lang="fr-FR" sz="800" dirty="0"/>
          </a:p>
          <a:p>
            <a:r>
              <a:rPr lang="fr-FR" sz="2000" b="1" u="sng" dirty="0"/>
              <a:t>Test de langue italienne: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dirty="0"/>
              <a:t>CILS, CELI ou PLIDA</a:t>
            </a:r>
          </a:p>
          <a:p>
            <a:pPr marL="0" indent="0">
              <a:buNone/>
            </a:pPr>
            <a:endParaRPr lang="fr-FR" sz="900" dirty="0"/>
          </a:p>
          <a:p>
            <a:r>
              <a:rPr lang="fr-FR" sz="2000" b="1" u="sng" dirty="0"/>
              <a:t>Test de langue allemande 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dirty="0"/>
              <a:t>Test DAF</a:t>
            </a:r>
            <a:endParaRPr lang="es-ES" sz="2000" dirty="0"/>
          </a:p>
          <a:p>
            <a:pPr>
              <a:buFont typeface="Wingdings" panose="05000000000000000000" pitchFamily="2" charset="2"/>
              <a:buChar char="Ø"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857792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23528" y="1628800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14243"/>
                </a:solidFill>
                <a:latin typeface="Century Gothic" pitchFamily="34" charset="0"/>
              </a:rPr>
              <a:t>4- Learning Agreement</a:t>
            </a:r>
          </a:p>
          <a:p>
            <a:r>
              <a:rPr lang="fr-FR" sz="3600" b="1" dirty="0">
                <a:solidFill>
                  <a:srgbClr val="C14243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331640" y="215062"/>
            <a:ext cx="705678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1100" b="1" dirty="0">
                <a:solidFill>
                  <a:srgbClr val="807A77"/>
                </a:solidFill>
                <a:latin typeface="Century Gothic" pitchFamily="34" charset="0"/>
              </a:rPr>
              <a:t>Sélection aux programmes d’échanges universitaires</a:t>
            </a:r>
            <a:endParaRPr lang="fr-FR" sz="1100" dirty="0">
              <a:solidFill>
                <a:srgbClr val="807A77"/>
              </a:solidFill>
              <a:latin typeface="Century Gothic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31640" y="6309320"/>
            <a:ext cx="6624736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1200" dirty="0">
                <a:solidFill>
                  <a:srgbClr val="C14243"/>
                </a:solidFill>
                <a:latin typeface="Century Gothic" pitchFamily="34" charset="0"/>
              </a:rPr>
              <a:t>Contact: mobilite-internationale-droit@univ-lyon3.fr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46099" y="2521352"/>
            <a:ext cx="89979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Votre LA doit être validé par votre enseignant référent avant le début des cours.</a:t>
            </a:r>
            <a:br>
              <a:rPr lang="fr-FR" dirty="0"/>
            </a:br>
            <a:endParaRPr lang="fr-FR" dirty="0"/>
          </a:p>
          <a:p>
            <a:r>
              <a:rPr lang="fr-FR" dirty="0"/>
              <a:t>En cas de modification, vous devez renvoyer une nouvelle version à votre enseignant référent ainsi que le pôle mobilité de la faculté de droit.</a:t>
            </a:r>
            <a:br>
              <a:rPr lang="fr-FR" dirty="0"/>
            </a:br>
            <a:br>
              <a:rPr lang="fr-FR" dirty="0"/>
            </a:br>
            <a:r>
              <a:rPr lang="fr-FR" dirty="0"/>
              <a:t>Il est primordial d’envoyer votre LA signé et à jour au pôle mobilité de la fac de droit auquel cas il ne sera pas possible de transcrire votre relevé de notes.</a:t>
            </a:r>
          </a:p>
        </p:txBody>
      </p:sp>
    </p:spTree>
    <p:extLst>
      <p:ext uri="{BB962C8B-B14F-4D97-AF65-F5344CB8AC3E}">
        <p14:creationId xmlns:p14="http://schemas.microsoft.com/office/powerpoint/2010/main" val="277563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574A436-3A2B-4989-B627-C5C4344EE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50" t="3800" r="39763" b="3800"/>
          <a:stretch/>
        </p:blipFill>
        <p:spPr>
          <a:xfrm>
            <a:off x="323528" y="620688"/>
            <a:ext cx="8280920" cy="5520613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7EAFC188-2677-47E3-95E0-F64C9B7ED8AC}"/>
              </a:ext>
            </a:extLst>
          </p:cNvPr>
          <p:cNvCxnSpPr>
            <a:cxnSpLocks/>
          </p:cNvCxnSpPr>
          <p:nvPr/>
        </p:nvCxnSpPr>
        <p:spPr>
          <a:xfrm flipH="1">
            <a:off x="5220072" y="1628800"/>
            <a:ext cx="504056" cy="4320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CF8F46D6-ED06-4A19-BA6B-5B0C29395FBA}"/>
              </a:ext>
            </a:extLst>
          </p:cNvPr>
          <p:cNvCxnSpPr>
            <a:cxnSpLocks/>
          </p:cNvCxnSpPr>
          <p:nvPr/>
        </p:nvCxnSpPr>
        <p:spPr>
          <a:xfrm flipH="1">
            <a:off x="5508104" y="2420888"/>
            <a:ext cx="504056" cy="4320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70222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23528" y="1628800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14243"/>
                </a:solidFill>
                <a:latin typeface="Century Gothic" pitchFamily="34" charset="0"/>
              </a:rPr>
              <a:t>4- Erasmus</a:t>
            </a:r>
          </a:p>
          <a:p>
            <a:r>
              <a:rPr lang="fr-FR" sz="3600" b="1" dirty="0">
                <a:solidFill>
                  <a:srgbClr val="C14243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331640" y="215062"/>
            <a:ext cx="705678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1100" b="1" dirty="0">
                <a:solidFill>
                  <a:srgbClr val="807A77"/>
                </a:solidFill>
                <a:latin typeface="Century Gothic" pitchFamily="34" charset="0"/>
              </a:rPr>
              <a:t>Sélection aux programmes d’échanges universitaires</a:t>
            </a:r>
            <a:endParaRPr lang="fr-FR" sz="1100" dirty="0">
              <a:solidFill>
                <a:srgbClr val="807A77"/>
              </a:solidFill>
              <a:latin typeface="Century Gothic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31640" y="6309320"/>
            <a:ext cx="6624736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1200" dirty="0">
                <a:solidFill>
                  <a:srgbClr val="C14243"/>
                </a:solidFill>
                <a:latin typeface="Century Gothic" pitchFamily="34" charset="0"/>
              </a:rPr>
              <a:t>Contact: mobilite-internationale-droit@univ-lyon3.fr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A4A5F6B-10B0-4182-B6BF-0DB3E1BDF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562476"/>
            <a:ext cx="4430356" cy="573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38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23528" y="1628800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14243"/>
                </a:solidFill>
                <a:latin typeface="Century Gothic" pitchFamily="34" charset="0"/>
              </a:rPr>
              <a:t>4- Hors Erasmus</a:t>
            </a:r>
          </a:p>
          <a:p>
            <a:r>
              <a:rPr lang="fr-FR" sz="3600" b="1" dirty="0">
                <a:solidFill>
                  <a:srgbClr val="C14243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331640" y="215062"/>
            <a:ext cx="705678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1100" b="1" dirty="0">
                <a:solidFill>
                  <a:srgbClr val="807A77"/>
                </a:solidFill>
                <a:latin typeface="Century Gothic" pitchFamily="34" charset="0"/>
              </a:rPr>
              <a:t>Sélection aux programmes d’échanges universitaires</a:t>
            </a:r>
            <a:endParaRPr lang="fr-FR" sz="1100" dirty="0">
              <a:solidFill>
                <a:srgbClr val="807A77"/>
              </a:solidFill>
              <a:latin typeface="Century Gothic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31640" y="6309320"/>
            <a:ext cx="6624736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1200" dirty="0">
                <a:solidFill>
                  <a:srgbClr val="C14243"/>
                </a:solidFill>
                <a:latin typeface="Century Gothic" pitchFamily="34" charset="0"/>
              </a:rPr>
              <a:t>Contact: mobilite-internationale-droit@univ-lyon3.fr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763FE7C-76F8-4657-8563-B954259D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43" y="548680"/>
            <a:ext cx="451724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16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23528" y="1628800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14243"/>
                </a:solidFill>
                <a:latin typeface="Century Gothic" pitchFamily="34" charset="0"/>
              </a:rPr>
              <a:t>5- Contacts</a:t>
            </a:r>
          </a:p>
          <a:p>
            <a:r>
              <a:rPr lang="fr-FR" sz="3600" b="1" dirty="0">
                <a:solidFill>
                  <a:srgbClr val="C14243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331640" y="215062"/>
            <a:ext cx="705678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1100" b="1" dirty="0">
                <a:solidFill>
                  <a:srgbClr val="807A77"/>
                </a:solidFill>
                <a:latin typeface="Century Gothic" pitchFamily="34" charset="0"/>
              </a:rPr>
              <a:t>Sélection aux programmes d’échanges universitaires</a:t>
            </a:r>
            <a:endParaRPr lang="fr-FR" sz="1100" dirty="0">
              <a:solidFill>
                <a:srgbClr val="807A77"/>
              </a:solidFill>
              <a:latin typeface="Century Gothic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31640" y="6309320"/>
            <a:ext cx="6624736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1200" dirty="0">
                <a:solidFill>
                  <a:srgbClr val="C14243"/>
                </a:solidFill>
                <a:latin typeface="Century Gothic" pitchFamily="34" charset="0"/>
              </a:rPr>
              <a:t>Contact: mobilite-internationale-droit@univ-lyon3.fr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03793" y="2708920"/>
            <a:ext cx="85166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Pôle mobilité: </a:t>
            </a:r>
            <a:r>
              <a:rPr lang="fr-FR" dirty="0">
                <a:solidFill>
                  <a:srgbClr val="C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mobilite-internationale-droit@univ-lyon3.fr</a:t>
            </a:r>
            <a:endParaRPr lang="fr-FR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Service général des RI: voir </a:t>
            </a:r>
            <a:r>
              <a:rPr lang="fr-FR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liste</a:t>
            </a:r>
            <a:r>
              <a:rPr lang="fr-FR" dirty="0"/>
              <a:t> des contacts par zone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Service des bourses: Pauline DUTHEIL : </a:t>
            </a:r>
          </a:p>
          <a:p>
            <a:r>
              <a:rPr lang="fr-FR" dirty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bourses-internationales@univ-lyon3.fr</a:t>
            </a:r>
            <a:r>
              <a:rPr lang="fr-FR" dirty="0">
                <a:solidFill>
                  <a:srgbClr val="C00000"/>
                </a:solidFill>
              </a:rPr>
              <a:t> 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Pour plus d’informations, pensez bien à consulter notre FAQ disponible sur notre page : </a:t>
            </a:r>
            <a:r>
              <a:rPr lang="fr-FR" dirty="0">
                <a:solidFill>
                  <a:srgbClr val="AE131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https://facdedroit.univ-lyon3.fr/programmes-dechange</a:t>
            </a:r>
            <a:r>
              <a:rPr lang="fr-FR" dirty="0">
                <a:solidFill>
                  <a:srgbClr val="AE131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30345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59531" y="1063854"/>
            <a:ext cx="85689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14243"/>
                </a:solidFill>
                <a:latin typeface="Century Gothic" pitchFamily="34" charset="0"/>
              </a:rPr>
              <a:t>5- Référents académiques de zone</a:t>
            </a:r>
          </a:p>
          <a:p>
            <a:pPr algn="ctr"/>
            <a:r>
              <a:rPr lang="fr-FR" sz="2800" b="1" dirty="0">
                <a:solidFill>
                  <a:srgbClr val="C14243"/>
                </a:solidFill>
                <a:latin typeface="Century Gothic" pitchFamily="34" charset="0"/>
              </a:rPr>
              <a:t>EUROPE</a:t>
            </a:r>
            <a:endParaRPr lang="fr-FR" sz="3600" b="1" dirty="0">
              <a:solidFill>
                <a:srgbClr val="C14243"/>
              </a:solidFill>
              <a:latin typeface="Century Gothic" pitchFamily="34" charset="0"/>
            </a:endParaRPr>
          </a:p>
          <a:p>
            <a:r>
              <a:rPr lang="fr-FR" sz="3600" b="1" dirty="0">
                <a:solidFill>
                  <a:srgbClr val="C14243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331640" y="215062"/>
            <a:ext cx="705678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1100" b="1" dirty="0">
                <a:solidFill>
                  <a:srgbClr val="807A77"/>
                </a:solidFill>
                <a:latin typeface="Century Gothic" pitchFamily="34" charset="0"/>
              </a:rPr>
              <a:t>Sélection aux programmes d’échanges universitaires</a:t>
            </a:r>
            <a:endParaRPr lang="fr-FR" sz="1100" dirty="0">
              <a:solidFill>
                <a:srgbClr val="807A77"/>
              </a:solidFill>
              <a:latin typeface="Century Gothic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31640" y="6309320"/>
            <a:ext cx="6624736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1200" dirty="0">
                <a:solidFill>
                  <a:srgbClr val="C14243"/>
                </a:solidFill>
                <a:latin typeface="Century Gothic" pitchFamily="34" charset="0"/>
              </a:rPr>
              <a:t>Contact: mobilite-internationale-droit@univ-lyon3.fr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85668" y="2249579"/>
            <a:ext cx="8516679" cy="369331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lvl="0"/>
            <a:r>
              <a:rPr lang="fr-FR" dirty="0"/>
              <a:t>Etudiants RI (toutes zones confondues)</a:t>
            </a:r>
          </a:p>
          <a:p>
            <a:r>
              <a:rPr lang="fr-FR" u="sng" dirty="0">
                <a:solidFill>
                  <a:srgbClr val="AE131F"/>
                </a:solidFill>
              </a:rPr>
              <a:t>Laurent ECK </a:t>
            </a:r>
          </a:p>
          <a:p>
            <a:endParaRPr lang="fr-FR" dirty="0"/>
          </a:p>
          <a:p>
            <a:pPr lvl="0"/>
            <a:r>
              <a:rPr lang="fr-FR" dirty="0"/>
              <a:t>Allemagne/ Autriche/ Suisse Germanophone</a:t>
            </a:r>
          </a:p>
          <a:p>
            <a:pPr lvl="0"/>
            <a:r>
              <a:rPr lang="fr-FR" dirty="0">
                <a:solidFill>
                  <a:srgbClr val="C1424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Frédérique FERRAND</a:t>
            </a:r>
            <a:endParaRPr lang="fr-FR" dirty="0">
              <a:solidFill>
                <a:srgbClr val="C14243"/>
              </a:solidFill>
            </a:endParaRPr>
          </a:p>
          <a:p>
            <a:pPr lvl="0"/>
            <a:endParaRPr lang="fr-FR" dirty="0"/>
          </a:p>
          <a:p>
            <a:pPr lvl="0"/>
            <a:r>
              <a:rPr lang="fr-FR" dirty="0"/>
              <a:t> Espagne/ Portugal</a:t>
            </a:r>
          </a:p>
          <a:p>
            <a:r>
              <a:rPr lang="fr-FR" dirty="0">
                <a:solidFill>
                  <a:srgbClr val="C1424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Marylou FRANCOISE</a:t>
            </a:r>
            <a:endParaRPr lang="fr-FR" dirty="0">
              <a:solidFill>
                <a:srgbClr val="C14243"/>
              </a:solidFill>
            </a:endParaRPr>
          </a:p>
          <a:p>
            <a:endParaRPr lang="fr-FR" dirty="0"/>
          </a:p>
          <a:p>
            <a:pPr lvl="0"/>
            <a:r>
              <a:rPr lang="fr-FR" dirty="0"/>
              <a:t> Europe continentale/ pays nordiques</a:t>
            </a:r>
            <a:br>
              <a:rPr lang="fr-FR" dirty="0"/>
            </a:br>
            <a:r>
              <a:rPr lang="fr-FR" dirty="0">
                <a:solidFill>
                  <a:srgbClr val="C1424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Benjamin RICOU</a:t>
            </a:r>
            <a:endParaRPr lang="fr-FR" dirty="0">
              <a:solidFill>
                <a:srgbClr val="C14243"/>
              </a:solidFill>
            </a:endParaRPr>
          </a:p>
          <a:p>
            <a:pPr lvl="0"/>
            <a:endParaRPr lang="fr-FR" dirty="0"/>
          </a:p>
          <a:p>
            <a:pPr lvl="0"/>
            <a:r>
              <a:rPr lang="fr-FR" dirty="0"/>
              <a:t>Grèce</a:t>
            </a:r>
          </a:p>
          <a:p>
            <a:r>
              <a:rPr lang="fr-FR" dirty="0">
                <a:solidFill>
                  <a:srgbClr val="C1424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Efthymia LEKKOU</a:t>
            </a:r>
            <a:endParaRPr lang="fr-FR" dirty="0">
              <a:solidFill>
                <a:srgbClr val="C14243"/>
              </a:solidFill>
            </a:endParaRPr>
          </a:p>
          <a:p>
            <a:endParaRPr lang="fr-FR" dirty="0"/>
          </a:p>
          <a:p>
            <a:pPr lvl="0"/>
            <a:r>
              <a:rPr lang="fr-FR" dirty="0"/>
              <a:t>Irlande/ Islande</a:t>
            </a:r>
          </a:p>
          <a:p>
            <a:r>
              <a:rPr lang="fr-FR" u="sng" dirty="0">
                <a:solidFill>
                  <a:srgbClr val="C14243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Marion DEL BOVE</a:t>
            </a:r>
            <a:r>
              <a:rPr lang="fr-FR" u="sng" dirty="0">
                <a:solidFill>
                  <a:srgbClr val="C14243"/>
                </a:solidFill>
              </a:rPr>
              <a:t> / Blandine DE CLAVIERE</a:t>
            </a:r>
          </a:p>
          <a:p>
            <a:endParaRPr lang="fr-FR" dirty="0"/>
          </a:p>
          <a:p>
            <a:pPr lvl="0"/>
            <a:r>
              <a:rPr lang="fr-FR" dirty="0"/>
              <a:t>Italie</a:t>
            </a:r>
          </a:p>
          <a:p>
            <a:r>
              <a:rPr lang="fr-FR" dirty="0">
                <a:solidFill>
                  <a:srgbClr val="C1424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Christine FERRARI-BREEUR</a:t>
            </a:r>
            <a:endParaRPr lang="fr-FR" dirty="0">
              <a:solidFill>
                <a:srgbClr val="C14243"/>
              </a:solidFill>
            </a:endParaRPr>
          </a:p>
          <a:p>
            <a:endParaRPr lang="fr-FR" dirty="0"/>
          </a:p>
          <a:p>
            <a:pPr lvl="0"/>
            <a:r>
              <a:rPr lang="fr-FR" dirty="0"/>
              <a:t>Pays de l’est de l’Europe</a:t>
            </a:r>
          </a:p>
          <a:p>
            <a:r>
              <a:rPr lang="fr-FR" dirty="0">
                <a:solidFill>
                  <a:srgbClr val="C14243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Marion DEL BOVE</a:t>
            </a:r>
            <a:endParaRPr lang="fr-FR" dirty="0">
              <a:solidFill>
                <a:srgbClr val="C14243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89575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59531" y="1063854"/>
            <a:ext cx="85689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14243"/>
                </a:solidFill>
                <a:latin typeface="Century Gothic" pitchFamily="34" charset="0"/>
              </a:rPr>
              <a:t>5- Référents académiques de zone</a:t>
            </a:r>
          </a:p>
          <a:p>
            <a:pPr algn="ctr"/>
            <a:r>
              <a:rPr lang="fr-FR" sz="2800" b="1" dirty="0">
                <a:solidFill>
                  <a:srgbClr val="C14243"/>
                </a:solidFill>
                <a:latin typeface="Century Gothic" pitchFamily="34" charset="0"/>
              </a:rPr>
              <a:t>HORS EUROPE</a:t>
            </a:r>
            <a:endParaRPr lang="fr-FR" sz="3600" b="1" dirty="0">
              <a:solidFill>
                <a:srgbClr val="C14243"/>
              </a:solidFill>
              <a:latin typeface="Century Gothic" pitchFamily="34" charset="0"/>
            </a:endParaRPr>
          </a:p>
          <a:p>
            <a:r>
              <a:rPr lang="fr-FR" sz="3600" b="1" dirty="0">
                <a:solidFill>
                  <a:srgbClr val="C14243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331640" y="215062"/>
            <a:ext cx="705678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1100" b="1" dirty="0">
                <a:solidFill>
                  <a:srgbClr val="807A77"/>
                </a:solidFill>
                <a:latin typeface="Century Gothic" pitchFamily="34" charset="0"/>
              </a:rPr>
              <a:t>Sélection aux programmes d’échanges universitaires</a:t>
            </a:r>
            <a:endParaRPr lang="fr-FR" sz="1100" dirty="0">
              <a:solidFill>
                <a:srgbClr val="807A77"/>
              </a:solidFill>
              <a:latin typeface="Century Gothic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31640" y="6309320"/>
            <a:ext cx="6624736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1200" dirty="0">
                <a:solidFill>
                  <a:srgbClr val="C14243"/>
                </a:solidFill>
                <a:latin typeface="Century Gothic" pitchFamily="34" charset="0"/>
              </a:rPr>
              <a:t>Contact: mobilite-internationale-droit@univ-lyon3.fr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85668" y="2249579"/>
            <a:ext cx="8516679" cy="369331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lvl="0"/>
            <a:r>
              <a:rPr lang="fr-FR" dirty="0"/>
              <a:t>Etudiants RI (toutes zones confondues)</a:t>
            </a:r>
          </a:p>
          <a:p>
            <a:r>
              <a:rPr lang="fr-FR" u="sng" dirty="0">
                <a:solidFill>
                  <a:srgbClr val="C14243"/>
                </a:solidFill>
              </a:rPr>
              <a:t>Laurent ECK</a:t>
            </a:r>
          </a:p>
          <a:p>
            <a:endParaRPr lang="fr-FR" dirty="0"/>
          </a:p>
          <a:p>
            <a:pPr lvl="0"/>
            <a:r>
              <a:rPr lang="fr-FR" dirty="0"/>
              <a:t>Amérique latine</a:t>
            </a:r>
          </a:p>
          <a:p>
            <a:r>
              <a:rPr lang="fr-FR" dirty="0">
                <a:solidFill>
                  <a:srgbClr val="C1424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Marylou FRANCOISE</a:t>
            </a:r>
            <a:endParaRPr lang="fr-FR" dirty="0">
              <a:solidFill>
                <a:srgbClr val="C14243"/>
              </a:solidFill>
            </a:endParaRPr>
          </a:p>
          <a:p>
            <a:endParaRPr lang="fr-FR" dirty="0"/>
          </a:p>
          <a:p>
            <a:pPr lvl="0"/>
            <a:r>
              <a:rPr lang="fr-FR" dirty="0"/>
              <a:t>Asie</a:t>
            </a:r>
          </a:p>
          <a:p>
            <a:r>
              <a:rPr lang="fr-FR" dirty="0">
                <a:solidFill>
                  <a:srgbClr val="C1424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Marylou FRANCOISE</a:t>
            </a:r>
            <a:endParaRPr lang="fr-FR" dirty="0">
              <a:solidFill>
                <a:srgbClr val="C14243"/>
              </a:solidFill>
            </a:endParaRPr>
          </a:p>
          <a:p>
            <a:endParaRPr lang="fr-FR" dirty="0"/>
          </a:p>
          <a:p>
            <a:pPr lvl="0"/>
            <a:r>
              <a:rPr lang="fr-FR" dirty="0"/>
              <a:t>Etats-Unis/ Canada/ Afrique du sud/ Australie/ Nouvelle-Zélande</a:t>
            </a:r>
          </a:p>
          <a:p>
            <a:r>
              <a:rPr lang="fr-FR" dirty="0">
                <a:solidFill>
                  <a:srgbClr val="C1424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Kiara NERI</a:t>
            </a:r>
            <a:endParaRPr lang="fr-FR" dirty="0">
              <a:solidFill>
                <a:srgbClr val="C14243"/>
              </a:solidFill>
            </a:endParaRPr>
          </a:p>
          <a:p>
            <a:endParaRPr lang="fr-FR" dirty="0"/>
          </a:p>
          <a:p>
            <a:pPr lvl="0"/>
            <a:r>
              <a:rPr lang="fr-FR" dirty="0"/>
              <a:t>Moyen-Orient</a:t>
            </a:r>
          </a:p>
          <a:p>
            <a:r>
              <a:rPr lang="fr-FR" dirty="0">
                <a:solidFill>
                  <a:srgbClr val="C1424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Benjamin RICOU</a:t>
            </a:r>
            <a:endParaRPr lang="fr-FR" dirty="0">
              <a:solidFill>
                <a:srgbClr val="C14243"/>
              </a:solidFill>
            </a:endParaRPr>
          </a:p>
          <a:p>
            <a:endParaRPr lang="fr-FR" dirty="0"/>
          </a:p>
          <a:p>
            <a:pPr lvl="0"/>
            <a:r>
              <a:rPr lang="fr-FR" dirty="0"/>
              <a:t>Royaume-Uni</a:t>
            </a:r>
          </a:p>
          <a:p>
            <a:r>
              <a:rPr lang="fr-FR" dirty="0">
                <a:solidFill>
                  <a:srgbClr val="C1424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Marion DEL BOVE</a:t>
            </a:r>
            <a:r>
              <a:rPr lang="fr-FR" dirty="0">
                <a:solidFill>
                  <a:srgbClr val="C14243"/>
                </a:solidFill>
              </a:rPr>
              <a:t> / </a:t>
            </a:r>
            <a:r>
              <a:rPr lang="fr-FR" dirty="0">
                <a:solidFill>
                  <a:srgbClr val="C14243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Blandine DE CLAVIERE</a:t>
            </a:r>
            <a:endParaRPr lang="fr-FR" dirty="0">
              <a:solidFill>
                <a:srgbClr val="C14243"/>
              </a:solidFill>
            </a:endParaRPr>
          </a:p>
          <a:p>
            <a:endParaRPr lang="fr-FR" dirty="0"/>
          </a:p>
          <a:p>
            <a:pPr lvl="0"/>
            <a:r>
              <a:rPr lang="fr-FR" dirty="0"/>
              <a:t>Turquie</a:t>
            </a:r>
          </a:p>
          <a:p>
            <a:r>
              <a:rPr lang="fr-FR" dirty="0">
                <a:solidFill>
                  <a:srgbClr val="C1424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Efthymia LEKKOU</a:t>
            </a:r>
            <a:endParaRPr lang="fr-FR" dirty="0">
              <a:solidFill>
                <a:srgbClr val="C142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4712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23528" y="1628800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14243"/>
                </a:solidFill>
                <a:latin typeface="Century Gothic" pitchFamily="34" charset="0"/>
              </a:rPr>
              <a:t>6- Zones fermées à la mobilité</a:t>
            </a:r>
          </a:p>
          <a:p>
            <a:r>
              <a:rPr lang="fr-FR" sz="3600" b="1" dirty="0">
                <a:solidFill>
                  <a:srgbClr val="C14243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331640" y="215062"/>
            <a:ext cx="705678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1100" b="1" dirty="0">
                <a:solidFill>
                  <a:srgbClr val="807A77"/>
                </a:solidFill>
                <a:latin typeface="Century Gothic" pitchFamily="34" charset="0"/>
              </a:rPr>
              <a:t>Sélection aux programmes d’échanges universitaires</a:t>
            </a:r>
            <a:endParaRPr lang="fr-FR" sz="1100" dirty="0">
              <a:solidFill>
                <a:srgbClr val="807A77"/>
              </a:solidFill>
              <a:latin typeface="Century Gothic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31640" y="6309320"/>
            <a:ext cx="6624736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1200" dirty="0">
                <a:solidFill>
                  <a:srgbClr val="C14243"/>
                </a:solidFill>
                <a:latin typeface="Century Gothic" pitchFamily="34" charset="0"/>
              </a:rPr>
              <a:t>Contact: mobilite-internationale-droit@univ-lyon3.fr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03793" y="2780928"/>
            <a:ext cx="85166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Il ne sera pas possible de partir en échange en 2026-2027 dans les pays suivants:</a:t>
            </a:r>
          </a:p>
          <a:p>
            <a:endParaRPr lang="fr-FR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Hongrie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Israël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Liban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Russie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Ukraine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70616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23528" y="1628800"/>
            <a:ext cx="8568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14243"/>
                </a:solidFill>
                <a:latin typeface="Century Gothic" pitchFamily="34" charset="0"/>
              </a:rPr>
              <a:t>6- Liste des partenaires ouverts à la mobilité</a:t>
            </a:r>
          </a:p>
          <a:p>
            <a:r>
              <a:rPr lang="fr-FR" sz="3600" b="1" dirty="0">
                <a:solidFill>
                  <a:srgbClr val="C14243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331640" y="215062"/>
            <a:ext cx="705678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1100" b="1" dirty="0">
                <a:solidFill>
                  <a:srgbClr val="807A77"/>
                </a:solidFill>
                <a:latin typeface="Century Gothic" pitchFamily="34" charset="0"/>
              </a:rPr>
              <a:t>Sélection aux programmes d’échanges universitaires</a:t>
            </a:r>
            <a:endParaRPr lang="fr-FR" sz="1100" dirty="0">
              <a:solidFill>
                <a:srgbClr val="807A77"/>
              </a:solidFill>
              <a:latin typeface="Century Gothic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31640" y="6309320"/>
            <a:ext cx="6624736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1200" dirty="0">
                <a:solidFill>
                  <a:srgbClr val="C14243"/>
                </a:solidFill>
                <a:latin typeface="Century Gothic" pitchFamily="34" charset="0"/>
              </a:rPr>
              <a:t>Contact: mobilite-internationale-droit@univ-lyon3.fr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03793" y="2780928"/>
            <a:ext cx="85166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Vous pouvez retrouver la liste de tous nos partenaires ouverts aux échanges en Droit ou Sciences Politiques (RI) sur notre pages:</a:t>
            </a:r>
          </a:p>
          <a:p>
            <a:r>
              <a:rPr lang="fr-FR" dirty="0">
                <a:solidFill>
                  <a:srgbClr val="C1424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https://facdedroit.univ-lyon3.fr/universites-partenaires</a:t>
            </a:r>
            <a:endParaRPr lang="fr-FR" dirty="0">
              <a:solidFill>
                <a:srgbClr val="C14243"/>
              </a:solidFill>
            </a:endParaRPr>
          </a:p>
          <a:p>
            <a:endParaRPr lang="fr-FR" dirty="0"/>
          </a:p>
          <a:p>
            <a:r>
              <a:rPr lang="fr-FR" dirty="0"/>
              <a:t>Vous trouverez également récapitulatif du nombre de places, disciplines disponibles et niveau d’études requis par partenaire.</a:t>
            </a:r>
          </a:p>
          <a:p>
            <a:endParaRPr lang="fr-FR" dirty="0"/>
          </a:p>
          <a:p>
            <a:r>
              <a:rPr lang="fr-FR" dirty="0"/>
              <a:t>Exemple : Pays-Bas - Leiden : Droit uniquement (Licence/ Master) – approx. 2 places disponibles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F8ADA73-3989-4A1F-A673-7A2AF795CE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831"/>
          <a:stretch/>
        </p:blipFill>
        <p:spPr>
          <a:xfrm>
            <a:off x="2668092" y="5090789"/>
            <a:ext cx="3689162" cy="1104921"/>
          </a:xfrm>
          <a:prstGeom prst="rect">
            <a:avLst/>
          </a:prstGeom>
        </p:spPr>
      </p:pic>
      <p:pic>
        <p:nvPicPr>
          <p:cNvPr id="6" name="Graphique 5" descr="Retour avec un remplissage uni">
            <a:extLst>
              <a:ext uri="{FF2B5EF4-FFF2-40B4-BE49-F238E27FC236}">
                <a16:creationId xmlns:a16="http://schemas.microsoft.com/office/drawing/2014/main" id="{FCC0321F-B034-45B9-857E-36C06F26B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2115" flipV="1">
            <a:off x="1992586" y="5302254"/>
            <a:ext cx="653648" cy="65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286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23528" y="1628800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14243"/>
                </a:solidFill>
                <a:latin typeface="Century Gothic" pitchFamily="34" charset="0"/>
              </a:rPr>
              <a:t>7- Zones à l’honneur</a:t>
            </a:r>
          </a:p>
          <a:p>
            <a:r>
              <a:rPr lang="fr-FR" sz="3600" b="1" dirty="0">
                <a:solidFill>
                  <a:srgbClr val="C14243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331640" y="215062"/>
            <a:ext cx="705678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1100" b="1" dirty="0">
                <a:solidFill>
                  <a:srgbClr val="807A77"/>
                </a:solidFill>
                <a:latin typeface="Century Gothic" pitchFamily="34" charset="0"/>
              </a:rPr>
              <a:t>Sélection aux programmes d’échanges universitaires</a:t>
            </a:r>
            <a:endParaRPr lang="fr-FR" sz="1100" dirty="0">
              <a:solidFill>
                <a:srgbClr val="807A77"/>
              </a:solidFill>
              <a:latin typeface="Century Gothic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31640" y="6309320"/>
            <a:ext cx="6624736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1200" dirty="0">
                <a:solidFill>
                  <a:srgbClr val="C14243"/>
                </a:solidFill>
                <a:latin typeface="Century Gothic" pitchFamily="34" charset="0"/>
              </a:rPr>
              <a:t>Contact: mobilite-internationale-droit@univ-lyon3.fr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46099" y="2521352"/>
            <a:ext cx="514598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900" b="1" u="sng" dirty="0" err="1"/>
              <a:t>Peco</a:t>
            </a:r>
            <a:r>
              <a:rPr lang="fr-FR" sz="1900" b="1" u="sng" dirty="0"/>
              <a:t> (Pays d’Europe Centrale et Orientale)</a:t>
            </a:r>
          </a:p>
          <a:p>
            <a:endParaRPr lang="fr-FR" sz="1900" dirty="0"/>
          </a:p>
          <a:p>
            <a:r>
              <a:rPr lang="fr-FR" b="1" dirty="0">
                <a:solidFill>
                  <a:srgbClr val="C14243"/>
                </a:solidFill>
              </a:rPr>
              <a:t>Lituanie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Mykolas</a:t>
            </a:r>
            <a:r>
              <a:rPr lang="fr-FR" dirty="0"/>
              <a:t> </a:t>
            </a:r>
            <a:r>
              <a:rPr lang="fr-FR" dirty="0" err="1"/>
              <a:t>Romeris</a:t>
            </a:r>
            <a:r>
              <a:rPr lang="fr-FR" dirty="0"/>
              <a:t> </a:t>
            </a:r>
            <a:r>
              <a:rPr lang="fr-FR" dirty="0" err="1"/>
              <a:t>University</a:t>
            </a:r>
            <a:r>
              <a:rPr lang="fr-FR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b="1" dirty="0">
                <a:solidFill>
                  <a:srgbClr val="C14243"/>
                </a:solidFill>
              </a:rPr>
              <a:t>Roumanie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Université Alexandru Ioan Cuza Iasi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Université de Bucarest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b="1" dirty="0">
                <a:solidFill>
                  <a:srgbClr val="C14243"/>
                </a:solidFill>
              </a:rPr>
              <a:t>Slovaquie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Comenius </a:t>
            </a:r>
            <a:r>
              <a:rPr lang="fr-FR" dirty="0" err="1"/>
              <a:t>University</a:t>
            </a:r>
            <a:r>
              <a:rPr lang="fr-FR" dirty="0"/>
              <a:t> in Bratislava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A2C07F5-904C-41AB-959D-9BFF82C5E76A}"/>
              </a:ext>
            </a:extLst>
          </p:cNvPr>
          <p:cNvSpPr txBox="1"/>
          <p:nvPr/>
        </p:nvSpPr>
        <p:spPr>
          <a:xfrm>
            <a:off x="5292080" y="3416467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14243"/>
                </a:solidFill>
              </a:rPr>
              <a:t>Avantages:</a:t>
            </a:r>
          </a:p>
          <a:p>
            <a:endParaRPr lang="fr-FR" b="1" dirty="0"/>
          </a:p>
          <a:p>
            <a:pPr marL="285750" indent="-285750">
              <a:buFont typeface="Arial" panose="020B0604020202020204" pitchFamily="34" charset="0"/>
              <a:buChar char="+"/>
            </a:pPr>
            <a:r>
              <a:rPr lang="fr-FR" dirty="0"/>
              <a:t>Bourse Erasmus</a:t>
            </a:r>
          </a:p>
          <a:p>
            <a:pPr marL="285750" indent="-285750">
              <a:buFont typeface="Arial" panose="020B0604020202020204" pitchFamily="34" charset="0"/>
              <a:buChar char="+"/>
            </a:pPr>
            <a:r>
              <a:rPr lang="fr-FR" dirty="0"/>
              <a:t>Coût de la vie très abordable</a:t>
            </a:r>
          </a:p>
          <a:p>
            <a:pPr marL="285750" indent="-285750">
              <a:buFont typeface="Arial" panose="020B0604020202020204" pitchFamily="34" charset="0"/>
              <a:buChar char="+"/>
            </a:pPr>
            <a:r>
              <a:rPr lang="fr-FR" dirty="0"/>
              <a:t>Des partenaires attentifs et accueillants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7605148-286A-49CB-A5C4-7CA148D126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1" r="41658" b="-453"/>
          <a:stretch/>
        </p:blipFill>
        <p:spPr>
          <a:xfrm>
            <a:off x="5302939" y="527311"/>
            <a:ext cx="1125753" cy="24168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2B50380-154E-4598-AE5D-29C58E11CC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1" r="46081"/>
          <a:stretch/>
        </p:blipFill>
        <p:spPr>
          <a:xfrm>
            <a:off x="6526131" y="537356"/>
            <a:ext cx="1125753" cy="239769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BE416FD-AACF-4711-BF3D-4029DC3E9B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8" t="-576" r="56887" b="576"/>
          <a:stretch/>
        </p:blipFill>
        <p:spPr>
          <a:xfrm>
            <a:off x="7740599" y="526317"/>
            <a:ext cx="1157447" cy="241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228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23528" y="1628800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14243"/>
                </a:solidFill>
                <a:latin typeface="Century Gothic" pitchFamily="34" charset="0"/>
              </a:rPr>
              <a:t>7- Zones à l’honneur</a:t>
            </a:r>
          </a:p>
          <a:p>
            <a:r>
              <a:rPr lang="fr-FR" sz="3600" b="1" dirty="0">
                <a:solidFill>
                  <a:srgbClr val="C14243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331640" y="215062"/>
            <a:ext cx="705678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1100" b="1" dirty="0">
                <a:solidFill>
                  <a:srgbClr val="807A77"/>
                </a:solidFill>
                <a:latin typeface="Century Gothic" pitchFamily="34" charset="0"/>
              </a:rPr>
              <a:t>Sélection aux programmes d’échanges universitaires</a:t>
            </a:r>
            <a:endParaRPr lang="fr-FR" sz="1100" dirty="0">
              <a:solidFill>
                <a:srgbClr val="807A77"/>
              </a:solidFill>
              <a:latin typeface="Century Gothic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31640" y="6309320"/>
            <a:ext cx="6624736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1200" dirty="0">
                <a:solidFill>
                  <a:srgbClr val="C14243"/>
                </a:solidFill>
                <a:latin typeface="Century Gothic" pitchFamily="34" charset="0"/>
              </a:rPr>
              <a:t>Contact: mobilite-internationale-droit@univ-lyon3.fr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00796" y="2348880"/>
            <a:ext cx="5145981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900" b="1" u="sng" dirty="0"/>
              <a:t>Amérique Latine</a:t>
            </a:r>
          </a:p>
          <a:p>
            <a:endParaRPr lang="fr-FR" sz="1900" dirty="0"/>
          </a:p>
          <a:p>
            <a:r>
              <a:rPr lang="fr-FR" b="1" dirty="0">
                <a:solidFill>
                  <a:srgbClr val="C14243"/>
                </a:solidFill>
              </a:rPr>
              <a:t>Argentine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 err="1"/>
              <a:t>Pontifica</a:t>
            </a:r>
            <a:r>
              <a:rPr lang="fr-FR" sz="1700" dirty="0"/>
              <a:t> </a:t>
            </a:r>
            <a:r>
              <a:rPr lang="fr-FR" sz="1700" dirty="0" err="1"/>
              <a:t>Universidad</a:t>
            </a:r>
            <a:r>
              <a:rPr lang="fr-FR" sz="1700" dirty="0"/>
              <a:t> </a:t>
            </a:r>
            <a:r>
              <a:rPr lang="fr-FR" sz="1700" dirty="0" err="1"/>
              <a:t>Católica</a:t>
            </a:r>
            <a:r>
              <a:rPr lang="fr-FR" sz="1700" dirty="0"/>
              <a:t> Argentina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 err="1"/>
              <a:t>Universidad</a:t>
            </a:r>
            <a:r>
              <a:rPr lang="fr-FR" sz="1700" dirty="0"/>
              <a:t> Austral, Campus Pilar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 err="1"/>
              <a:t>Universidad</a:t>
            </a:r>
            <a:r>
              <a:rPr lang="fr-FR" sz="1700" dirty="0"/>
              <a:t> San Andrés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 err="1"/>
              <a:t>Universidad</a:t>
            </a:r>
            <a:r>
              <a:rPr lang="fr-FR" sz="1700" dirty="0"/>
              <a:t> </a:t>
            </a:r>
            <a:r>
              <a:rPr lang="fr-FR" sz="1700" dirty="0" err="1"/>
              <a:t>del</a:t>
            </a:r>
            <a:r>
              <a:rPr lang="fr-FR" sz="1700" dirty="0"/>
              <a:t> Salvador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b="1" dirty="0">
                <a:solidFill>
                  <a:srgbClr val="C14243"/>
                </a:solidFill>
              </a:rPr>
              <a:t>Bolivie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700" dirty="0"/>
              <a:t>Universidad Católica Boliviana San Pablo</a:t>
            </a:r>
            <a:endParaRPr lang="fr-FR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b="1" dirty="0">
                <a:solidFill>
                  <a:srgbClr val="C14243"/>
                </a:solidFill>
              </a:rPr>
              <a:t>Uruguay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 err="1"/>
              <a:t>Universidad</a:t>
            </a:r>
            <a:r>
              <a:rPr lang="fr-FR" sz="1700" dirty="0"/>
              <a:t> </a:t>
            </a:r>
            <a:r>
              <a:rPr lang="fr-FR" sz="1700" dirty="0" err="1"/>
              <a:t>Católica</a:t>
            </a:r>
            <a:r>
              <a:rPr lang="fr-FR" sz="1700" dirty="0"/>
              <a:t> </a:t>
            </a:r>
            <a:r>
              <a:rPr lang="fr-FR" sz="1700" dirty="0" err="1"/>
              <a:t>del</a:t>
            </a:r>
            <a:r>
              <a:rPr lang="fr-FR" sz="1700" dirty="0"/>
              <a:t> Uruguay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A2C07F5-904C-41AB-959D-9BFF82C5E76A}"/>
              </a:ext>
            </a:extLst>
          </p:cNvPr>
          <p:cNvSpPr txBox="1"/>
          <p:nvPr/>
        </p:nvSpPr>
        <p:spPr>
          <a:xfrm>
            <a:off x="5292080" y="3416467"/>
            <a:ext cx="360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14243"/>
                </a:solidFill>
              </a:rPr>
              <a:t>Avantages:</a:t>
            </a:r>
          </a:p>
          <a:p>
            <a:endParaRPr lang="fr-FR" b="1" dirty="0"/>
          </a:p>
          <a:p>
            <a:pPr marL="285750" indent="-285750">
              <a:buFont typeface="Arial" panose="020B0604020202020204" pitchFamily="34" charset="0"/>
              <a:buChar char="+"/>
            </a:pPr>
            <a:r>
              <a:rPr lang="fr-FR" dirty="0"/>
              <a:t>Bourse de la région</a:t>
            </a:r>
          </a:p>
          <a:p>
            <a:pPr marL="285750" indent="-285750">
              <a:buFont typeface="Arial" panose="020B0604020202020204" pitchFamily="34" charset="0"/>
              <a:buChar char="+"/>
            </a:pPr>
            <a:r>
              <a:rPr lang="fr-FR" dirty="0"/>
              <a:t>Coût de la vie très abordable</a:t>
            </a:r>
          </a:p>
          <a:p>
            <a:pPr marL="285750" indent="-285750">
              <a:buFont typeface="Arial" panose="020B0604020202020204" pitchFamily="34" charset="0"/>
              <a:buChar char="+"/>
            </a:pPr>
            <a:r>
              <a:rPr lang="fr-FR" dirty="0"/>
              <a:t>Des partenaires attentifs et accueillants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A48144E-4B45-4F46-BC13-CB94106B69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7" r="42176"/>
          <a:stretch/>
        </p:blipFill>
        <p:spPr>
          <a:xfrm>
            <a:off x="5292079" y="543575"/>
            <a:ext cx="1122685" cy="23914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BEEADAB-4F61-46BB-9A6C-DD9E171CA2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0" r="41484"/>
          <a:stretch/>
        </p:blipFill>
        <p:spPr>
          <a:xfrm>
            <a:off x="6552789" y="543575"/>
            <a:ext cx="1076444" cy="239961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E075244-7D79-4D85-972A-DF58086144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2" r="39988"/>
          <a:stretch/>
        </p:blipFill>
        <p:spPr>
          <a:xfrm>
            <a:off x="7720776" y="543575"/>
            <a:ext cx="1171704" cy="240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1053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23528" y="1628800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14243"/>
                </a:solidFill>
                <a:latin typeface="Century Gothic" pitchFamily="34" charset="0"/>
              </a:rPr>
              <a:t>7- Zones à l’honneur</a:t>
            </a:r>
          </a:p>
          <a:p>
            <a:r>
              <a:rPr lang="fr-FR" sz="3600" b="1" dirty="0">
                <a:solidFill>
                  <a:srgbClr val="C14243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331640" y="215062"/>
            <a:ext cx="705678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1100" b="1" dirty="0">
                <a:solidFill>
                  <a:srgbClr val="807A77"/>
                </a:solidFill>
                <a:latin typeface="Century Gothic" pitchFamily="34" charset="0"/>
              </a:rPr>
              <a:t>Sélection aux programmes d’échanges universitaires</a:t>
            </a:r>
            <a:endParaRPr lang="fr-FR" sz="1100" dirty="0">
              <a:solidFill>
                <a:srgbClr val="807A77"/>
              </a:solidFill>
              <a:latin typeface="Century Gothic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31640" y="6309320"/>
            <a:ext cx="6624736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1200" dirty="0">
                <a:solidFill>
                  <a:srgbClr val="C14243"/>
                </a:solidFill>
                <a:latin typeface="Century Gothic" pitchFamily="34" charset="0"/>
              </a:rPr>
              <a:t>Contact: mobilite-internationale-droit@univ-lyon3.fr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00796" y="2348880"/>
            <a:ext cx="51459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900" b="1" u="sng" dirty="0"/>
              <a:t>Amérique Latine</a:t>
            </a:r>
          </a:p>
          <a:p>
            <a:endParaRPr lang="fr-FR" sz="1900" dirty="0"/>
          </a:p>
          <a:p>
            <a:r>
              <a:rPr lang="fr-FR" b="1" dirty="0">
                <a:solidFill>
                  <a:srgbClr val="C14243"/>
                </a:solidFill>
              </a:rPr>
              <a:t>Brésil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700" dirty="0"/>
              <a:t>Université de São Paolo (USP)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700" dirty="0"/>
              <a:t>Pontificia Universidade Católica de Rio de Janeiro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 err="1"/>
              <a:t>Universidade</a:t>
            </a:r>
            <a:r>
              <a:rPr lang="fr-FR" sz="1700" dirty="0"/>
              <a:t> </a:t>
            </a:r>
            <a:r>
              <a:rPr lang="fr-FR" sz="1700" dirty="0" err="1"/>
              <a:t>Federal</a:t>
            </a:r>
            <a:r>
              <a:rPr lang="fr-FR" sz="1700" dirty="0"/>
              <a:t> da Bahia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700" dirty="0"/>
              <a:t>Universidad Federal do Rio de Janeiro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700" dirty="0"/>
          </a:p>
          <a:p>
            <a:r>
              <a:rPr lang="fr-FR" b="1" dirty="0">
                <a:solidFill>
                  <a:srgbClr val="C14243"/>
                </a:solidFill>
              </a:rPr>
              <a:t>Panama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 err="1"/>
              <a:t>Universidad</a:t>
            </a:r>
            <a:r>
              <a:rPr lang="fr-FR" sz="1700" dirty="0"/>
              <a:t> de Panamá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A2C07F5-904C-41AB-959D-9BFF82C5E76A}"/>
              </a:ext>
            </a:extLst>
          </p:cNvPr>
          <p:cNvSpPr txBox="1"/>
          <p:nvPr/>
        </p:nvSpPr>
        <p:spPr>
          <a:xfrm>
            <a:off x="5292080" y="3416467"/>
            <a:ext cx="360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14243"/>
                </a:solidFill>
              </a:rPr>
              <a:t>Avantages:</a:t>
            </a:r>
          </a:p>
          <a:p>
            <a:endParaRPr lang="fr-FR" b="1" dirty="0"/>
          </a:p>
          <a:p>
            <a:pPr marL="285750" indent="-285750">
              <a:buFont typeface="Arial" panose="020B0604020202020204" pitchFamily="34" charset="0"/>
              <a:buChar char="+"/>
            </a:pPr>
            <a:r>
              <a:rPr lang="fr-FR" dirty="0"/>
              <a:t>Bourse de la région</a:t>
            </a:r>
          </a:p>
          <a:p>
            <a:pPr marL="285750" indent="-285750">
              <a:buFont typeface="Arial" panose="020B0604020202020204" pitchFamily="34" charset="0"/>
              <a:buChar char="+"/>
            </a:pPr>
            <a:r>
              <a:rPr lang="fr-FR" dirty="0"/>
              <a:t>Coût de la vie très abordable</a:t>
            </a:r>
          </a:p>
          <a:p>
            <a:pPr marL="285750" indent="-285750">
              <a:buFont typeface="Arial" panose="020B0604020202020204" pitchFamily="34" charset="0"/>
              <a:buChar char="+"/>
            </a:pPr>
            <a:r>
              <a:rPr lang="fr-FR" dirty="0"/>
              <a:t>Des partenaires attentifs et accueillants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E8D839E-E4BC-48D0-A33D-9041E1159B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39" r="43956" b="-339"/>
          <a:stretch/>
        </p:blipFill>
        <p:spPr>
          <a:xfrm>
            <a:off x="5384323" y="543818"/>
            <a:ext cx="1700770" cy="239961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B978179-04AC-4CA7-8024-2163647B00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37"/>
          <a:stretch/>
        </p:blipFill>
        <p:spPr>
          <a:xfrm>
            <a:off x="7222639" y="543818"/>
            <a:ext cx="1700770" cy="239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08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F2B434-0220-4272-B0C9-FDC9775DC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Candidature L3 – S6 en échange</a:t>
            </a:r>
            <a:endParaRPr lang="es-E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69BDCF-A33D-4867-8784-CD5C22A65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>
                <a:solidFill>
                  <a:srgbClr val="AE131F"/>
                </a:solidFill>
              </a:rPr>
              <a:t>Candidatures limitées aux 50 meilleurs dossiers</a:t>
            </a:r>
          </a:p>
          <a:p>
            <a:r>
              <a:rPr lang="fr-FR" sz="2400" dirty="0">
                <a:solidFill>
                  <a:srgbClr val="AE131F"/>
                </a:solidFill>
              </a:rPr>
              <a:t>Moyenne minimum de 14/20 – règle stricte </a:t>
            </a:r>
            <a:r>
              <a:rPr lang="fr-FR" sz="2400" u="sng" dirty="0">
                <a:solidFill>
                  <a:srgbClr val="AE131F"/>
                </a:solidFill>
              </a:rPr>
              <a:t>sans exceptions</a:t>
            </a:r>
          </a:p>
          <a:p>
            <a:r>
              <a:rPr lang="fr-FR" sz="2400" b="1" dirty="0"/>
              <a:t>Seuls les partenaires dans la zone Erasmus + Royaume-Uni sont ouverts à la mobilité au S6. </a:t>
            </a:r>
            <a:r>
              <a:rPr lang="fr-FR" sz="2400" dirty="0"/>
              <a:t>Le nombre d’affectations définitives au S6 dépendra des places disponibles. </a:t>
            </a:r>
          </a:p>
          <a:p>
            <a:pPr marL="0" indent="0">
              <a:buNone/>
            </a:pPr>
            <a:endParaRPr lang="fr-FR" sz="2400" dirty="0">
              <a:solidFill>
                <a:srgbClr val="AE131F"/>
              </a:solidFill>
            </a:endParaRPr>
          </a:p>
          <a:p>
            <a:r>
              <a:rPr lang="fr-FR" sz="2400" dirty="0"/>
              <a:t>vérifier les partenaires sur le site de la faculté de droit : </a:t>
            </a:r>
          </a:p>
          <a:p>
            <a:pPr marL="0" indent="0">
              <a:buNone/>
            </a:pPr>
            <a:r>
              <a:rPr lang="fr-FR" sz="2800" dirty="0">
                <a:solidFill>
                  <a:srgbClr val="AE131F"/>
                </a:solidFill>
                <a:hlinkClick r:id="rId2"/>
              </a:rPr>
              <a:t>https://facdedroit.univ-lyon3.fr/programmes-dechange</a:t>
            </a:r>
            <a:endParaRPr lang="fr-FR" sz="2800" dirty="0">
              <a:solidFill>
                <a:srgbClr val="AE131F"/>
              </a:solidFill>
            </a:endParaRPr>
          </a:p>
          <a:p>
            <a:pPr marL="0" indent="0">
              <a:buNone/>
            </a:pPr>
            <a:r>
              <a:rPr lang="fr-FR" sz="2800" dirty="0">
                <a:solidFill>
                  <a:srgbClr val="AE131F"/>
                </a:solidFill>
              </a:rPr>
              <a:t> </a:t>
            </a:r>
            <a:endParaRPr lang="es-ES" sz="2800" dirty="0">
              <a:solidFill>
                <a:srgbClr val="AE13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7492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23528" y="1628800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14243"/>
                </a:solidFill>
                <a:latin typeface="Century Gothic" pitchFamily="34" charset="0"/>
              </a:rPr>
              <a:t>7- Zones à l’honneur</a:t>
            </a:r>
          </a:p>
          <a:p>
            <a:r>
              <a:rPr lang="fr-FR" sz="3600" b="1" dirty="0">
                <a:solidFill>
                  <a:srgbClr val="C14243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331640" y="215062"/>
            <a:ext cx="705678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1100" b="1" dirty="0">
                <a:solidFill>
                  <a:srgbClr val="807A77"/>
                </a:solidFill>
                <a:latin typeface="Century Gothic" pitchFamily="34" charset="0"/>
              </a:rPr>
              <a:t>Sélection aux programmes d’échanges universitaires</a:t>
            </a:r>
            <a:endParaRPr lang="fr-FR" sz="1100" dirty="0">
              <a:solidFill>
                <a:srgbClr val="807A77"/>
              </a:solidFill>
              <a:latin typeface="Century Gothic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31640" y="6309320"/>
            <a:ext cx="6624736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1200" dirty="0">
                <a:solidFill>
                  <a:srgbClr val="C14243"/>
                </a:solidFill>
                <a:latin typeface="Century Gothic" pitchFamily="34" charset="0"/>
              </a:rPr>
              <a:t>Contact: mobilite-internationale-droit@univ-lyon3.fr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00796" y="2348880"/>
            <a:ext cx="514598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900" b="1" u="sng" dirty="0"/>
              <a:t>Amérique Latine</a:t>
            </a:r>
          </a:p>
          <a:p>
            <a:endParaRPr lang="fr-FR" sz="1900" dirty="0"/>
          </a:p>
          <a:p>
            <a:r>
              <a:rPr lang="fr-FR" b="1" dirty="0">
                <a:solidFill>
                  <a:srgbClr val="C14243"/>
                </a:solidFill>
              </a:rPr>
              <a:t>Chili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 err="1"/>
              <a:t>Universidad</a:t>
            </a:r>
            <a:r>
              <a:rPr lang="fr-FR" sz="1700" dirty="0"/>
              <a:t> </a:t>
            </a:r>
            <a:r>
              <a:rPr lang="fr-FR" sz="1700" dirty="0" err="1"/>
              <a:t>Católica</a:t>
            </a:r>
            <a:r>
              <a:rPr lang="fr-FR" sz="1700" dirty="0"/>
              <a:t> de Chile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 err="1"/>
              <a:t>Universidad</a:t>
            </a:r>
            <a:r>
              <a:rPr lang="fr-FR" sz="1700" dirty="0"/>
              <a:t> de Los Andes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 err="1"/>
              <a:t>Universidad</a:t>
            </a:r>
            <a:r>
              <a:rPr lang="fr-FR" sz="1700" dirty="0"/>
              <a:t> Diego Portales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 err="1"/>
              <a:t>Universidad</a:t>
            </a:r>
            <a:r>
              <a:rPr lang="fr-FR" sz="1700" dirty="0"/>
              <a:t> Mayor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 err="1"/>
              <a:t>Pontifica</a:t>
            </a:r>
            <a:r>
              <a:rPr lang="fr-FR" sz="1700" dirty="0"/>
              <a:t> </a:t>
            </a:r>
            <a:r>
              <a:rPr lang="fr-FR" sz="1700" dirty="0" err="1"/>
              <a:t>Universidad</a:t>
            </a:r>
            <a:r>
              <a:rPr lang="fr-FR" sz="1700" dirty="0"/>
              <a:t> </a:t>
            </a:r>
            <a:r>
              <a:rPr lang="fr-FR" sz="1700" dirty="0" err="1"/>
              <a:t>Católica</a:t>
            </a:r>
            <a:r>
              <a:rPr lang="fr-FR" sz="1700" dirty="0"/>
              <a:t> de Valparaíso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b="1" dirty="0">
                <a:solidFill>
                  <a:srgbClr val="C14243"/>
                </a:solidFill>
              </a:rPr>
              <a:t>Colombie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 err="1"/>
              <a:t>Universidad</a:t>
            </a:r>
            <a:r>
              <a:rPr lang="fr-FR" sz="1700" dirty="0"/>
              <a:t> </a:t>
            </a:r>
            <a:r>
              <a:rPr lang="fr-FR" sz="1700" dirty="0" err="1"/>
              <a:t>del</a:t>
            </a:r>
            <a:r>
              <a:rPr lang="fr-FR" sz="1700" dirty="0"/>
              <a:t> Rosario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 err="1"/>
              <a:t>Universidad</a:t>
            </a:r>
            <a:r>
              <a:rPr lang="fr-FR" sz="1700" dirty="0"/>
              <a:t> </a:t>
            </a:r>
            <a:r>
              <a:rPr lang="fr-FR" sz="1700" dirty="0" err="1"/>
              <a:t>Pontificia</a:t>
            </a:r>
            <a:r>
              <a:rPr lang="fr-FR" sz="1700" dirty="0"/>
              <a:t> </a:t>
            </a:r>
            <a:r>
              <a:rPr lang="fr-FR" sz="1700" dirty="0" err="1"/>
              <a:t>Bolivariana</a:t>
            </a:r>
            <a:endParaRPr lang="fr-FR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 err="1"/>
              <a:t>Universidad</a:t>
            </a:r>
            <a:r>
              <a:rPr lang="fr-FR" sz="1700" dirty="0"/>
              <a:t> de los Andes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A2C07F5-904C-41AB-959D-9BFF82C5E76A}"/>
              </a:ext>
            </a:extLst>
          </p:cNvPr>
          <p:cNvSpPr txBox="1"/>
          <p:nvPr/>
        </p:nvSpPr>
        <p:spPr>
          <a:xfrm>
            <a:off x="5292080" y="3416467"/>
            <a:ext cx="360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14243"/>
                </a:solidFill>
              </a:rPr>
              <a:t>Avantages:</a:t>
            </a:r>
          </a:p>
          <a:p>
            <a:endParaRPr lang="fr-FR" b="1" dirty="0"/>
          </a:p>
          <a:p>
            <a:pPr marL="285750" indent="-285750">
              <a:buFont typeface="Arial" panose="020B0604020202020204" pitchFamily="34" charset="0"/>
              <a:buChar char="+"/>
            </a:pPr>
            <a:r>
              <a:rPr lang="fr-FR" dirty="0"/>
              <a:t>Bourse de la région</a:t>
            </a:r>
          </a:p>
          <a:p>
            <a:pPr marL="285750" indent="-285750">
              <a:buFont typeface="Arial" panose="020B0604020202020204" pitchFamily="34" charset="0"/>
              <a:buChar char="+"/>
            </a:pPr>
            <a:r>
              <a:rPr lang="fr-FR" dirty="0"/>
              <a:t>Coût de la vie très abordable</a:t>
            </a:r>
          </a:p>
          <a:p>
            <a:pPr marL="285750" indent="-285750">
              <a:buFont typeface="Arial" panose="020B0604020202020204" pitchFamily="34" charset="0"/>
              <a:buChar char="+"/>
            </a:pPr>
            <a:r>
              <a:rPr lang="fr-FR" dirty="0"/>
              <a:t>Des partenaires attentifs et accueillants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6E75B5C-3C52-4776-8051-3E48FACE01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40"/>
          <a:stretch/>
        </p:blipFill>
        <p:spPr>
          <a:xfrm>
            <a:off x="5364087" y="586087"/>
            <a:ext cx="1728193" cy="239961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278C02-B0D3-4225-911D-37CE3EFD48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8" t="709" r="40756" b="-709"/>
          <a:stretch/>
        </p:blipFill>
        <p:spPr>
          <a:xfrm>
            <a:off x="7210583" y="603099"/>
            <a:ext cx="1728194" cy="239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946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23528" y="1628800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14243"/>
                </a:solidFill>
                <a:latin typeface="Century Gothic" pitchFamily="34" charset="0"/>
              </a:rPr>
              <a:t>7- Zones à l’honneur</a:t>
            </a:r>
          </a:p>
          <a:p>
            <a:r>
              <a:rPr lang="fr-FR" sz="3600" b="1" dirty="0">
                <a:solidFill>
                  <a:srgbClr val="C14243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331640" y="215062"/>
            <a:ext cx="705678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1100" b="1" dirty="0">
                <a:solidFill>
                  <a:srgbClr val="807A77"/>
                </a:solidFill>
                <a:latin typeface="Century Gothic" pitchFamily="34" charset="0"/>
              </a:rPr>
              <a:t>Sélection aux programmes d’échanges universitaires</a:t>
            </a:r>
            <a:endParaRPr lang="fr-FR" sz="1100" dirty="0">
              <a:solidFill>
                <a:srgbClr val="807A77"/>
              </a:solidFill>
              <a:latin typeface="Century Gothic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31640" y="6309320"/>
            <a:ext cx="6624736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1200" dirty="0">
                <a:solidFill>
                  <a:srgbClr val="C14243"/>
                </a:solidFill>
                <a:latin typeface="Century Gothic" pitchFamily="34" charset="0"/>
              </a:rPr>
              <a:t>Contact: mobilite-internationale-droit@univ-lyon3.fr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00796" y="2348880"/>
            <a:ext cx="5145981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900" b="1" u="sng" dirty="0"/>
              <a:t>Amérique Latine</a:t>
            </a:r>
          </a:p>
          <a:p>
            <a:endParaRPr lang="fr-FR" sz="1900" dirty="0"/>
          </a:p>
          <a:p>
            <a:r>
              <a:rPr lang="fr-FR" sz="1600" b="1" dirty="0">
                <a:solidFill>
                  <a:srgbClr val="C14243"/>
                </a:solidFill>
              </a:rPr>
              <a:t>Mexique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Universidad Iberoamericana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Instituto </a:t>
            </a:r>
            <a:r>
              <a:rPr lang="fr-FR" sz="1600" dirty="0" err="1"/>
              <a:t>Tecnológico</a:t>
            </a:r>
            <a:r>
              <a:rPr lang="fr-FR" sz="1600" dirty="0"/>
              <a:t> de Monterrey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Benemérita Universidad Autónoma de Puebla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Universidad de las Américas Puebla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Universidad</a:t>
            </a:r>
            <a:r>
              <a:rPr lang="fr-FR" sz="1600" dirty="0"/>
              <a:t> de Guadalajara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Universidad</a:t>
            </a:r>
            <a:r>
              <a:rPr lang="fr-FR" sz="1600" dirty="0"/>
              <a:t> </a:t>
            </a:r>
            <a:r>
              <a:rPr lang="fr-FR" sz="1600" dirty="0" err="1"/>
              <a:t>Panamericana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r>
              <a:rPr lang="fr-FR" sz="1600" b="1" dirty="0">
                <a:solidFill>
                  <a:srgbClr val="C14243"/>
                </a:solidFill>
              </a:rPr>
              <a:t>Pérou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Pontificia Universidad Católica del Perú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Universidad</a:t>
            </a:r>
            <a:r>
              <a:rPr lang="fr-FR" sz="1600" dirty="0"/>
              <a:t> Ricardo Palma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Universidad</a:t>
            </a:r>
            <a:r>
              <a:rPr lang="fr-FR" sz="1600" dirty="0"/>
              <a:t> de Lima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A2C07F5-904C-41AB-959D-9BFF82C5E76A}"/>
              </a:ext>
            </a:extLst>
          </p:cNvPr>
          <p:cNvSpPr txBox="1"/>
          <p:nvPr/>
        </p:nvSpPr>
        <p:spPr>
          <a:xfrm>
            <a:off x="5292080" y="3416467"/>
            <a:ext cx="360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14243"/>
                </a:solidFill>
              </a:rPr>
              <a:t>Avantages:</a:t>
            </a:r>
          </a:p>
          <a:p>
            <a:endParaRPr lang="fr-FR" b="1" dirty="0"/>
          </a:p>
          <a:p>
            <a:pPr marL="285750" indent="-285750">
              <a:buFont typeface="Arial" panose="020B0604020202020204" pitchFamily="34" charset="0"/>
              <a:buChar char="+"/>
            </a:pPr>
            <a:r>
              <a:rPr lang="fr-FR" dirty="0"/>
              <a:t>Bourse de la région</a:t>
            </a:r>
          </a:p>
          <a:p>
            <a:pPr marL="285750" indent="-285750">
              <a:buFont typeface="Arial" panose="020B0604020202020204" pitchFamily="34" charset="0"/>
              <a:buChar char="+"/>
            </a:pPr>
            <a:r>
              <a:rPr lang="fr-FR" dirty="0"/>
              <a:t>Coût de la vie très abordable</a:t>
            </a:r>
          </a:p>
          <a:p>
            <a:pPr marL="285750" indent="-285750">
              <a:buFont typeface="Arial" panose="020B0604020202020204" pitchFamily="34" charset="0"/>
              <a:buChar char="+"/>
            </a:pPr>
            <a:r>
              <a:rPr lang="fr-FR" dirty="0"/>
              <a:t>Des partenaires attentifs et accueillants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B77F0DE-6A1C-4485-A814-3F4C77BB9E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8" t="-130" r="43875" b="130"/>
          <a:stretch/>
        </p:blipFill>
        <p:spPr>
          <a:xfrm>
            <a:off x="5282220" y="603099"/>
            <a:ext cx="1728194" cy="238260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53B125F-5391-4B4A-81C6-F5C1DD20EE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2" r="41129"/>
          <a:stretch/>
        </p:blipFill>
        <p:spPr>
          <a:xfrm>
            <a:off x="7199729" y="599396"/>
            <a:ext cx="1728194" cy="238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67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4724905" y="2084822"/>
            <a:ext cx="3629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14243"/>
                </a:solidFill>
                <a:latin typeface="Century Gothic" pitchFamily="34" charset="0"/>
              </a:rPr>
              <a:t>Merci pour votre attention!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331640" y="215062"/>
            <a:ext cx="705678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1100" b="1" dirty="0">
                <a:solidFill>
                  <a:srgbClr val="807A77"/>
                </a:solidFill>
                <a:latin typeface="Century Gothic" pitchFamily="34" charset="0"/>
              </a:rPr>
              <a:t>Sélection aux programmes d’échanges universitaires</a:t>
            </a:r>
            <a:endParaRPr lang="fr-FR" sz="1100" dirty="0">
              <a:solidFill>
                <a:srgbClr val="807A77"/>
              </a:solidFill>
              <a:latin typeface="Century Gothic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31640" y="6309320"/>
            <a:ext cx="6624736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1200" dirty="0">
                <a:solidFill>
                  <a:srgbClr val="C14243"/>
                </a:solidFill>
                <a:latin typeface="Century Gothic" pitchFamily="34" charset="0"/>
              </a:rPr>
              <a:t>Contact: mobilite-internationale-droit@univ-lyon3.fr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9E7CD70-7AC5-4776-8900-9B0F230CC60C}"/>
              </a:ext>
            </a:extLst>
          </p:cNvPr>
          <p:cNvSpPr txBox="1"/>
          <p:nvPr/>
        </p:nvSpPr>
        <p:spPr>
          <a:xfrm>
            <a:off x="251520" y="1085447"/>
            <a:ext cx="388843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Pôle mobilité:</a:t>
            </a:r>
          </a:p>
          <a:p>
            <a:endParaRPr lang="fr-FR" dirty="0"/>
          </a:p>
          <a:p>
            <a:r>
              <a:rPr lang="fr-FR" sz="1600" b="1" dirty="0">
                <a:solidFill>
                  <a:srgbClr val="C14243"/>
                </a:solidFill>
              </a:rPr>
              <a:t>Laurent Eck </a:t>
            </a:r>
          </a:p>
          <a:p>
            <a:r>
              <a:rPr lang="fr-FR" sz="1600" dirty="0"/>
              <a:t>Assesseur du doyen</a:t>
            </a:r>
          </a:p>
          <a:p>
            <a:endParaRPr lang="fr-FR" sz="1600" dirty="0"/>
          </a:p>
          <a:p>
            <a:r>
              <a:rPr lang="fr-FR" sz="1600" b="1" dirty="0">
                <a:solidFill>
                  <a:srgbClr val="C14243"/>
                </a:solidFill>
              </a:rPr>
              <a:t>Anne-Sophie Berthier</a:t>
            </a:r>
          </a:p>
          <a:p>
            <a:r>
              <a:rPr lang="fr-FR" sz="1600" dirty="0"/>
              <a:t>Responsable pôle international</a:t>
            </a:r>
          </a:p>
          <a:p>
            <a:endParaRPr lang="fr-FR" sz="1600" dirty="0"/>
          </a:p>
          <a:p>
            <a:r>
              <a:rPr lang="fr-FR" sz="1600" b="1" dirty="0">
                <a:solidFill>
                  <a:srgbClr val="C14243"/>
                </a:solidFill>
              </a:rPr>
              <a:t>Julie Perez</a:t>
            </a:r>
          </a:p>
          <a:p>
            <a:r>
              <a:rPr lang="fr-FR" sz="1600" dirty="0"/>
              <a:t>Coordinatrice pôle international </a:t>
            </a:r>
            <a:r>
              <a:rPr lang="fr-FR" sz="1600" b="1" dirty="0"/>
              <a:t>Manufacture des Tabacs</a:t>
            </a:r>
            <a:endParaRPr lang="fr-FR" sz="1600" dirty="0"/>
          </a:p>
          <a:p>
            <a:endParaRPr lang="fr-FR" sz="1600" dirty="0"/>
          </a:p>
          <a:p>
            <a:r>
              <a:rPr lang="fr-FR" sz="1600" b="1" dirty="0">
                <a:solidFill>
                  <a:srgbClr val="C14243"/>
                </a:solidFill>
              </a:rPr>
              <a:t>Emmanuelle </a:t>
            </a:r>
            <a:r>
              <a:rPr lang="fr-FR" sz="1600" b="1" dirty="0" err="1">
                <a:solidFill>
                  <a:srgbClr val="C14243"/>
                </a:solidFill>
              </a:rPr>
              <a:t>Paparella</a:t>
            </a:r>
            <a:endParaRPr lang="fr-FR" sz="1600" b="1" dirty="0">
              <a:solidFill>
                <a:srgbClr val="C14243"/>
              </a:solidFill>
            </a:endParaRPr>
          </a:p>
          <a:p>
            <a:r>
              <a:rPr lang="fr-FR" sz="1600" dirty="0"/>
              <a:t>Coordinatrice pôle international</a:t>
            </a:r>
          </a:p>
          <a:p>
            <a:r>
              <a:rPr lang="fr-FR" sz="1600" b="1" dirty="0"/>
              <a:t>Manufacture des Tabacs</a:t>
            </a:r>
          </a:p>
          <a:p>
            <a:endParaRPr lang="fr-FR" sz="1600" b="1" dirty="0"/>
          </a:p>
          <a:p>
            <a:r>
              <a:rPr lang="fr-FR" sz="1600" b="1" dirty="0">
                <a:solidFill>
                  <a:srgbClr val="AE131F"/>
                </a:solidFill>
              </a:rPr>
              <a:t>Madeline Tripier</a:t>
            </a:r>
          </a:p>
          <a:p>
            <a:r>
              <a:rPr lang="fr-FR" sz="1600" dirty="0"/>
              <a:t>Coordinatrice pôle international/LLM</a:t>
            </a:r>
          </a:p>
          <a:p>
            <a:r>
              <a:rPr lang="fr-FR" sz="1600" b="1" dirty="0"/>
              <a:t>Site des quais</a:t>
            </a:r>
          </a:p>
          <a:p>
            <a:endParaRPr lang="fr-FR" sz="1600" dirty="0"/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3E25AB5-8CA8-4EAD-9563-F2E6C46EB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71" y="3572849"/>
            <a:ext cx="3585597" cy="230082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4736D9A-DC7F-44EB-8AE7-B403C4EC0570}"/>
              </a:ext>
            </a:extLst>
          </p:cNvPr>
          <p:cNvSpPr txBox="1"/>
          <p:nvPr/>
        </p:nvSpPr>
        <p:spPr>
          <a:xfrm>
            <a:off x="3203848" y="675770"/>
            <a:ext cx="4143902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Réunion sur le Japon: </a:t>
            </a:r>
          </a:p>
          <a:p>
            <a:r>
              <a:rPr lang="fr-FR" dirty="0"/>
              <a:t> Lundi 21 octobre, de 12h30 à 14h AMPHI M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52725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2824CA-5287-4E84-B0D3-4A2CE5415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fr-FR" sz="2400" b="1" dirty="0"/>
              <a:t>CERTAINS PARTENAIRES IMPOSENT LA VALIDATION DE 180 ECTS EN DROIT AVANT LE DEPART </a:t>
            </a:r>
            <a:r>
              <a:rPr lang="fr-FR" sz="2400" dirty="0"/>
              <a:t>(aucune mobilité au S6 pour ces universités) :</a:t>
            </a:r>
          </a:p>
          <a:p>
            <a:r>
              <a:rPr lang="fr-FR" sz="2400" dirty="0" err="1"/>
              <a:t>Universiteit</a:t>
            </a:r>
            <a:r>
              <a:rPr lang="fr-FR" sz="2400" dirty="0"/>
              <a:t> Antwerpen (Belgique)</a:t>
            </a:r>
          </a:p>
          <a:p>
            <a:r>
              <a:rPr lang="fr-FR" sz="2400" dirty="0"/>
              <a:t>KU Leuven (Belgique)</a:t>
            </a:r>
          </a:p>
          <a:p>
            <a:r>
              <a:rPr lang="fr-FR" sz="2400" dirty="0"/>
              <a:t>Aarhus </a:t>
            </a:r>
            <a:r>
              <a:rPr lang="fr-FR" sz="2400" dirty="0" err="1"/>
              <a:t>Universitet</a:t>
            </a:r>
            <a:r>
              <a:rPr lang="fr-FR" sz="2400" dirty="0"/>
              <a:t> (Danemark)</a:t>
            </a:r>
          </a:p>
          <a:p>
            <a:r>
              <a:rPr lang="fr-FR" sz="2400" dirty="0" err="1"/>
              <a:t>Haskolin</a:t>
            </a:r>
            <a:r>
              <a:rPr lang="fr-FR" sz="2400" dirty="0"/>
              <a:t> i Reykjavik (Islande)</a:t>
            </a:r>
          </a:p>
          <a:p>
            <a:r>
              <a:rPr lang="fr-FR" sz="2400" dirty="0"/>
              <a:t>Leiden (Pays-Bas)</a:t>
            </a:r>
          </a:p>
          <a:p>
            <a:r>
              <a:rPr lang="fr-FR" sz="2400" dirty="0"/>
              <a:t>Lund University (Suède)</a:t>
            </a:r>
          </a:p>
          <a:p>
            <a:endParaRPr lang="es-ES" sz="2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2615A03-5872-48C6-AC03-9A07A346DF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047" y="332656"/>
            <a:ext cx="1393905" cy="123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64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AEEED91-BE6C-484D-942C-15B9CE0E39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34" t="28639" r="45989" b="17067"/>
          <a:stretch/>
        </p:blipFill>
        <p:spPr>
          <a:xfrm>
            <a:off x="0" y="1484783"/>
            <a:ext cx="3528392" cy="439248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379A2CB3-317C-4188-8FED-8661DE9C5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fr-FR" sz="3200" dirty="0"/>
              <a:t>Candidature L3 – S6 auprès de la DRI &gt; </a:t>
            </a:r>
            <a:br>
              <a:rPr lang="fr-FR" sz="3200" dirty="0"/>
            </a:br>
            <a:r>
              <a:rPr lang="fr-FR" sz="3200" dirty="0"/>
              <a:t> Mobility Online</a:t>
            </a:r>
            <a:endParaRPr lang="es-ES" sz="32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2AAEFE6-1877-4C43-B15E-A04B263B7C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63" t="29815" r="38067" b="16402"/>
          <a:stretch/>
        </p:blipFill>
        <p:spPr>
          <a:xfrm>
            <a:off x="3131839" y="1758564"/>
            <a:ext cx="6141927" cy="390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9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090AF32-34DB-4061-95C3-C4E42F187A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00" t="26782" r="43534" b="33200"/>
          <a:stretch/>
        </p:blipFill>
        <p:spPr>
          <a:xfrm>
            <a:off x="1043608" y="908720"/>
            <a:ext cx="741682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52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4B489E-26C1-4A5D-AB29-810C913D4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r>
              <a:rPr lang="fr-FR" sz="2400" b="1" dirty="0">
                <a:solidFill>
                  <a:srgbClr val="AE131F"/>
                </a:solidFill>
              </a:rPr>
              <a:t>NB sur Mobility Online:</a:t>
            </a:r>
          </a:p>
          <a:p>
            <a:pPr marL="0" indent="0">
              <a:buNone/>
            </a:pPr>
            <a:r>
              <a:rPr lang="fr-FR" sz="2400" dirty="0"/>
              <a:t>&gt;&gt;  renseigner la durée et cliquer sur semestre pair </a:t>
            </a:r>
            <a:r>
              <a:rPr lang="fr-FR" sz="2400" u="sng" dirty="0"/>
              <a:t>uniquement. </a:t>
            </a:r>
          </a:p>
          <a:p>
            <a:pPr marL="0" indent="0">
              <a:buNone/>
            </a:pPr>
            <a:endParaRPr lang="fr-FR" sz="2400" u="sng" dirty="0"/>
          </a:p>
          <a:p>
            <a:pPr marL="0" indent="0">
              <a:buNone/>
            </a:pPr>
            <a:r>
              <a:rPr lang="fr-FR" sz="2400" b="1" u="sng" dirty="0">
                <a:solidFill>
                  <a:srgbClr val="AE131F"/>
                </a:solidFill>
              </a:rPr>
              <a:t>Pièces à fournir sur MO:</a:t>
            </a:r>
          </a:p>
          <a:p>
            <a:pPr>
              <a:buFontTx/>
              <a:buChar char="-"/>
            </a:pPr>
            <a:r>
              <a:rPr lang="fr-FR" sz="2400" dirty="0"/>
              <a:t>CV</a:t>
            </a:r>
          </a:p>
          <a:p>
            <a:pPr>
              <a:buFontTx/>
              <a:buChar char="-"/>
            </a:pPr>
            <a:r>
              <a:rPr lang="fr-FR" sz="2400" dirty="0"/>
              <a:t>Lettre de motivation (à rédiger dans la langue d’enseignement du pays) ex: Suède &gt; en anglais </a:t>
            </a:r>
          </a:p>
          <a:p>
            <a:pPr>
              <a:buFontTx/>
              <a:buChar char="-"/>
            </a:pPr>
            <a:r>
              <a:rPr lang="fr-FR" sz="2400" dirty="0"/>
              <a:t>Relevés de notes détaillées de L1 </a:t>
            </a:r>
            <a:r>
              <a:rPr lang="fr-FR" sz="2000" i="1" u="sng" dirty="0"/>
              <a:t>(14/20 de moyenne générale)</a:t>
            </a:r>
          </a:p>
          <a:p>
            <a:pPr>
              <a:buFontTx/>
              <a:buChar char="-"/>
            </a:pPr>
            <a:r>
              <a:rPr lang="fr-FR" sz="2400" dirty="0"/>
              <a:t>Test de langues ou preuve d’inscription au test avant le 31 décembre.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518371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8E451E-5761-46E0-BA2E-E9CE86953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47EBBAE-C168-47EB-8016-1635023AA7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38" t="16401" r="36612" b="12201"/>
          <a:stretch/>
        </p:blipFill>
        <p:spPr>
          <a:xfrm>
            <a:off x="323528" y="260648"/>
            <a:ext cx="9013708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2445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16323</TotalTime>
  <Words>2584</Words>
  <Application>Microsoft Office PowerPoint</Application>
  <PresentationFormat>Affichage à l'écran (4:3)</PresentationFormat>
  <Paragraphs>471</Paragraphs>
  <Slides>42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Century Gothic</vt:lpstr>
      <vt:lpstr>Wingdings</vt:lpstr>
      <vt:lpstr>Thème Office</vt:lpstr>
      <vt:lpstr>Présentation PowerPoint</vt:lpstr>
      <vt:lpstr>Candidature L3 – S6 en échange</vt:lpstr>
      <vt:lpstr>Présentation PowerPoint</vt:lpstr>
      <vt:lpstr>Candidature L3 – S6 en échange</vt:lpstr>
      <vt:lpstr>Présentation PowerPoint</vt:lpstr>
      <vt:lpstr>Candidature L3 – S6 auprès de la DRI &gt;   Mobility Online</vt:lpstr>
      <vt:lpstr>Présentation PowerPoint</vt:lpstr>
      <vt:lpstr>Présentation PowerPoint</vt:lpstr>
      <vt:lpstr>Présentation PowerPoint</vt:lpstr>
      <vt:lpstr>Présentation PowerPoint</vt:lpstr>
      <vt:lpstr>Bien compléter votre dossier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Candidature M1 en mobilité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Test de langues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Universite Jean Moulin Lyon3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Nancy BLONDIN</dc:creator>
  <cp:lastModifiedBy>PEREZ Julie</cp:lastModifiedBy>
  <cp:revision>214</cp:revision>
  <cp:lastPrinted>2025-10-14T14:49:41Z</cp:lastPrinted>
  <dcterms:created xsi:type="dcterms:W3CDTF">2010-06-03T15:23:42Z</dcterms:created>
  <dcterms:modified xsi:type="dcterms:W3CDTF">2025-10-15T10:37:15Z</dcterms:modified>
</cp:coreProperties>
</file>