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91" r:id="rId2"/>
    <p:sldId id="292" r:id="rId3"/>
    <p:sldId id="317" r:id="rId4"/>
    <p:sldId id="395" r:id="rId5"/>
    <p:sldId id="293" r:id="rId6"/>
  </p:sldIdLst>
  <p:sldSz cx="9144000" cy="6858000" type="screen4x3"/>
  <p:notesSz cx="7099300" cy="102346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DEAN Cyril" initials="LC" lastIdx="1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4243"/>
    <a:srgbClr val="F19120"/>
    <a:srgbClr val="0A658B"/>
    <a:srgbClr val="252320"/>
    <a:srgbClr val="009897"/>
    <a:srgbClr val="9D0B7B"/>
    <a:srgbClr val="AE131F"/>
    <a:srgbClr val="1DBBEA"/>
    <a:srgbClr val="62BB38"/>
    <a:srgbClr val="92C4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27" autoAdjust="0"/>
    <p:restoredTop sz="94664" autoAdjust="0"/>
  </p:normalViewPr>
  <p:slideViewPr>
    <p:cSldViewPr>
      <p:cViewPr varScale="1">
        <p:scale>
          <a:sx n="108" d="100"/>
          <a:sy n="108" d="100"/>
        </p:scale>
        <p:origin x="183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3077138" cy="512222"/>
          </a:xfrm>
          <a:prstGeom prst="rect">
            <a:avLst/>
          </a:prstGeom>
        </p:spPr>
        <p:txBody>
          <a:bodyPr vert="horz" lIns="94779" tIns="47390" rIns="94779" bIns="4739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0508" y="4"/>
            <a:ext cx="3077138" cy="512222"/>
          </a:xfrm>
          <a:prstGeom prst="rect">
            <a:avLst/>
          </a:prstGeom>
        </p:spPr>
        <p:txBody>
          <a:bodyPr vert="horz" lIns="94779" tIns="47390" rIns="94779" bIns="47390" rtlCol="0"/>
          <a:lstStyle>
            <a:lvl1pPr algn="r">
              <a:defRPr sz="1200"/>
            </a:lvl1pPr>
          </a:lstStyle>
          <a:p>
            <a:fld id="{AA7CBCA4-1131-4ECB-BA40-A868DD0B112D}" type="datetimeFigureOut">
              <a:rPr lang="fr-FR" smtClean="0"/>
              <a:pPr/>
              <a:t>26/10/2022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79" tIns="47390" rIns="94779" bIns="4739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603" y="4862019"/>
            <a:ext cx="5680103" cy="4605085"/>
          </a:xfrm>
          <a:prstGeom prst="rect">
            <a:avLst/>
          </a:prstGeom>
        </p:spPr>
        <p:txBody>
          <a:bodyPr vert="horz" lIns="94779" tIns="47390" rIns="94779" bIns="4739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4" y="9720757"/>
            <a:ext cx="3077138" cy="512222"/>
          </a:xfrm>
          <a:prstGeom prst="rect">
            <a:avLst/>
          </a:prstGeom>
        </p:spPr>
        <p:txBody>
          <a:bodyPr vert="horz" lIns="94779" tIns="47390" rIns="94779" bIns="4739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0508" y="9720757"/>
            <a:ext cx="3077138" cy="512222"/>
          </a:xfrm>
          <a:prstGeom prst="rect">
            <a:avLst/>
          </a:prstGeom>
        </p:spPr>
        <p:txBody>
          <a:bodyPr vert="horz" lIns="94779" tIns="47390" rIns="94779" bIns="47390" rtlCol="0" anchor="b"/>
          <a:lstStyle>
            <a:lvl1pPr algn="r">
              <a:defRPr sz="1200"/>
            </a:lvl1pPr>
          </a:lstStyle>
          <a:p>
            <a:fld id="{7E9200AD-4910-4285-8980-95F56CB278E0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49435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200AD-4910-4285-8980-95F56CB278E0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872129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200AD-4910-4285-8980-95F56CB278E0}" type="slidenum">
              <a:rPr lang="fr-FR" smtClean="0"/>
              <a:pPr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02977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0046AF-BB94-4EAE-A7E6-C1D405E1174B}" type="datetime1">
              <a:rPr lang="fr-FR" smtClean="0"/>
              <a:pPr>
                <a:defRPr/>
              </a:pPr>
              <a:t>26/10/2022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CC471-CD9D-41A7-9808-8253566333F2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06282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89CB3-F6D4-4D74-96F7-14BDC9FCD5FF}" type="datetime1">
              <a:rPr lang="fr-FR" smtClean="0"/>
              <a:pPr>
                <a:defRPr/>
              </a:pPr>
              <a:t>26/10/2022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89D4B0-DA3D-4EEB-ABF0-E501497B1AB3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44984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94362-B65B-4EBE-9600-E349F7C5C40F}" type="datetime1">
              <a:rPr lang="fr-FR" smtClean="0"/>
              <a:pPr>
                <a:defRPr/>
              </a:pPr>
              <a:t>26/10/2022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1A84B-ED97-4E94-B4E1-1096F4E0D709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6597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2C713-8340-4B64-989F-22442CA0DB35}" type="datetime1">
              <a:rPr lang="fr-FR" smtClean="0"/>
              <a:pPr>
                <a:defRPr/>
              </a:pPr>
              <a:t>26/10/2022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62702-71FD-478C-8ABB-00E2043F094D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4659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3E059-4495-48A2-A246-64747B3CC70E}" type="datetime1">
              <a:rPr lang="fr-FR" smtClean="0"/>
              <a:pPr>
                <a:defRPr/>
              </a:pPr>
              <a:t>26/10/2022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8419B-D1D5-4EA7-85C7-8C4B73857266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04333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030BA-6AB5-4F11-BFFD-21878903D28C}" type="datetime1">
              <a:rPr lang="fr-FR" smtClean="0"/>
              <a:pPr>
                <a:defRPr/>
              </a:pPr>
              <a:t>26/10/2022</a:t>
            </a:fld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4E2E1-A6B6-4F26-B06A-13DE15CFE18A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37683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3C65E-E6B0-4BC2-ABA3-36B0FB0A7A8E}" type="datetime1">
              <a:rPr lang="fr-FR" smtClean="0"/>
              <a:pPr>
                <a:defRPr/>
              </a:pPr>
              <a:t>26/10/2022</a:t>
            </a:fld>
            <a:endParaRPr lang="fr-FR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DEB09-07B6-4256-B353-8645FE8826AD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78323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5879E-6FE3-4F0B-B54B-C67FC9B87DE9}" type="datetime1">
              <a:rPr lang="fr-FR" smtClean="0"/>
              <a:pPr>
                <a:defRPr/>
              </a:pPr>
              <a:t>26/10/2022</a:t>
            </a:fld>
            <a:endParaRPr lang="fr-FR" dirty="0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4293A-D3EC-40C4-86BF-28980BB689AF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28631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5218D-89E6-42D3-86E9-08F8096B85AE}" type="datetime1">
              <a:rPr lang="fr-FR" smtClean="0"/>
              <a:pPr>
                <a:defRPr/>
              </a:pPr>
              <a:t>26/10/2022</a:t>
            </a:fld>
            <a:endParaRPr lang="fr-FR" dirty="0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569B1-C8FD-446A-965C-195903FCD589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64649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65487-A0D7-442D-84DA-37E38928B79E}" type="datetime1">
              <a:rPr lang="fr-FR" smtClean="0"/>
              <a:pPr>
                <a:defRPr/>
              </a:pPr>
              <a:t>26/10/2022</a:t>
            </a:fld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BAEDD-7F61-47AD-AFA0-685A03823998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75077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C046F-0270-4834-8872-8DC5210D7208}" type="datetime1">
              <a:rPr lang="fr-FR" smtClean="0"/>
              <a:pPr>
                <a:defRPr/>
              </a:pPr>
              <a:t>26/10/2022</a:t>
            </a:fld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918D7-FCA1-400B-8588-80133EE2BAB1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37074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2051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17CA068-03ED-4C18-B5F7-5E79FFE86107}" type="datetime1">
              <a:rPr lang="fr-FR" smtClean="0"/>
              <a:pPr>
                <a:defRPr/>
              </a:pPr>
              <a:t>26/10/2022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E3C03DE-8CD6-4E7F-86D4-7481DC92F826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"/>
          <p:cNvSpPr txBox="1">
            <a:spLocks/>
          </p:cNvSpPr>
          <p:nvPr/>
        </p:nvSpPr>
        <p:spPr>
          <a:xfrm>
            <a:off x="4089988" y="750483"/>
            <a:ext cx="1321105" cy="419739"/>
          </a:xfrm>
          <a:prstGeom prst="rect">
            <a:avLst/>
          </a:prstGeom>
          <a:solidFill>
            <a:srgbClr val="C14243"/>
          </a:solidFill>
          <a:ln w="6350">
            <a:noFill/>
            <a:rou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72000" rIns="0" bIns="108000" rtlCol="0" anchor="ctr" anchorCtr="1">
            <a:noAutofit/>
          </a:bodyPr>
          <a:lstStyle/>
          <a:p>
            <a:pPr algn="ctr">
              <a:lnSpc>
                <a:spcPts val="800"/>
              </a:lnSpc>
              <a:tabLst>
                <a:tab pos="101600" algn="l"/>
                <a:tab pos="203200" algn="l"/>
                <a:tab pos="292100" algn="l"/>
                <a:tab pos="508000" algn="l"/>
              </a:tabLst>
            </a:pPr>
            <a:endParaRPr lang="en-US" altLang="zh-CN" sz="750" b="1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ts val="800"/>
              </a:lnSpc>
              <a:tabLst>
                <a:tab pos="101600" algn="l"/>
                <a:tab pos="203200" algn="l"/>
                <a:tab pos="292100" algn="l"/>
                <a:tab pos="508000" algn="l"/>
              </a:tabLst>
            </a:pPr>
            <a:r>
              <a:rPr lang="en-US" altLang="zh-CN" sz="75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DOYEN</a:t>
            </a:r>
          </a:p>
          <a:p>
            <a:pPr algn="ctr">
              <a:lnSpc>
                <a:spcPts val="800"/>
              </a:lnSpc>
              <a:tabLst>
                <a:tab pos="101600" algn="l"/>
                <a:tab pos="203200" algn="l"/>
                <a:tab pos="292100" algn="l"/>
                <a:tab pos="508000" algn="l"/>
              </a:tabLst>
            </a:pPr>
            <a:r>
              <a:rPr lang="en-US" altLang="zh-CN" sz="75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Olivier GOUT</a:t>
            </a:r>
          </a:p>
          <a:p>
            <a:pPr algn="ctr">
              <a:lnSpc>
                <a:spcPts val="1000"/>
              </a:lnSpc>
            </a:pPr>
            <a:r>
              <a:rPr lang="en-US" altLang="zh-CN" sz="75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75 20</a:t>
            </a:r>
          </a:p>
          <a:p>
            <a:pPr algn="ctr">
              <a:lnSpc>
                <a:spcPts val="1000"/>
              </a:lnSpc>
            </a:pPr>
            <a:endParaRPr lang="en-US" altLang="zh-CN" sz="750" b="1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13" name="TextBox 1"/>
          <p:cNvSpPr txBox="1"/>
          <p:nvPr/>
        </p:nvSpPr>
        <p:spPr>
          <a:xfrm>
            <a:off x="6674565" y="1801252"/>
            <a:ext cx="1668046" cy="720078"/>
          </a:xfrm>
          <a:prstGeom prst="rect">
            <a:avLst/>
          </a:prstGeom>
          <a:solidFill>
            <a:srgbClr val="C14243"/>
          </a:solidFill>
          <a:ln w="6350">
            <a:noFill/>
            <a:rou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0" tIns="72000" rIns="0" bIns="108000" rtlCol="0" anchor="ctr" anchorCtr="1">
            <a:noAutofit/>
          </a:bodyPr>
          <a:lstStyle/>
          <a:p>
            <a:pPr algn="ctr">
              <a:lnSpc>
                <a:spcPts val="800"/>
              </a:lnSpc>
              <a:tabLst>
                <a:tab pos="38100" algn="l"/>
                <a:tab pos="76200" algn="l"/>
              </a:tabLst>
            </a:pPr>
            <a:r>
              <a:rPr lang="en-US" altLang="zh-CN" sz="75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ASSESSEUR DU DOYEN</a:t>
            </a:r>
          </a:p>
          <a:p>
            <a:pPr algn="ctr">
              <a:lnSpc>
                <a:spcPts val="700"/>
              </a:lnSpc>
              <a:tabLst>
                <a:tab pos="38100" algn="l"/>
                <a:tab pos="76200" algn="l"/>
              </a:tabLst>
            </a:pPr>
            <a:r>
              <a:rPr lang="en-US" altLang="zh-CN" sz="75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LICENCES</a:t>
            </a:r>
          </a:p>
          <a:p>
            <a:pPr algn="ctr">
              <a:lnSpc>
                <a:spcPts val="700"/>
              </a:lnSpc>
              <a:tabLst>
                <a:tab pos="38100" algn="l"/>
                <a:tab pos="76200" algn="l"/>
              </a:tabLst>
            </a:pPr>
            <a:endParaRPr lang="en-US" altLang="zh-CN" sz="75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ts val="700"/>
              </a:lnSpc>
              <a:tabLst>
                <a:tab pos="38100" algn="l"/>
                <a:tab pos="76200" algn="l"/>
              </a:tabLst>
            </a:pPr>
            <a:r>
              <a:rPr lang="fr-FR" sz="75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Ludovic PAILLER </a:t>
            </a:r>
            <a:endParaRPr lang="en-US" altLang="zh-CN" sz="75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TextBox 1"/>
          <p:cNvSpPr txBox="1"/>
          <p:nvPr/>
        </p:nvSpPr>
        <p:spPr>
          <a:xfrm>
            <a:off x="2548610" y="1845872"/>
            <a:ext cx="2038793" cy="678764"/>
          </a:xfrm>
          <a:prstGeom prst="rect">
            <a:avLst/>
          </a:prstGeom>
          <a:solidFill>
            <a:srgbClr val="C14243"/>
          </a:solidFill>
          <a:ln w="6350">
            <a:noFill/>
            <a:rou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0" tIns="72000" rIns="0" bIns="108000" rtlCol="0" anchor="ctr" anchorCtr="1">
            <a:noAutofit/>
          </a:bodyPr>
          <a:lstStyle/>
          <a:p>
            <a:pPr algn="ctr">
              <a:tabLst>
                <a:tab pos="127000" algn="l"/>
                <a:tab pos="304800" algn="l"/>
                <a:tab pos="368300" algn="l"/>
              </a:tabLst>
            </a:pPr>
            <a:r>
              <a:rPr lang="en-US" altLang="zh-CN" sz="75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ASSESSEUR DU DOYEN </a:t>
            </a:r>
            <a:r>
              <a:rPr lang="fr-FR" altLang="zh-CN" sz="750" b="1" cap="all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finances, pilotage, formation professionnelle et développement de l'apprentissage</a:t>
            </a:r>
          </a:p>
          <a:p>
            <a:pPr algn="ctr">
              <a:tabLst>
                <a:tab pos="127000" algn="l"/>
                <a:tab pos="304800" algn="l"/>
                <a:tab pos="368300" algn="l"/>
              </a:tabLst>
            </a:pPr>
            <a:r>
              <a:rPr lang="en-US" altLang="zh-CN" sz="75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Christophe PASCAL</a:t>
            </a:r>
            <a:endParaRPr lang="en-US" altLang="zh-CN" sz="750" b="1" cap="all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TextBox 1"/>
          <p:cNvSpPr txBox="1"/>
          <p:nvPr/>
        </p:nvSpPr>
        <p:spPr>
          <a:xfrm>
            <a:off x="4852868" y="1816426"/>
            <a:ext cx="1593233" cy="708210"/>
          </a:xfrm>
          <a:prstGeom prst="rect">
            <a:avLst/>
          </a:prstGeom>
          <a:solidFill>
            <a:srgbClr val="C14243"/>
          </a:solidFill>
          <a:ln w="6350">
            <a:noFill/>
            <a:rou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0" tIns="72000" rIns="0" bIns="108000" rtlCol="0" anchor="ctr" anchorCtr="1">
            <a:noAutofit/>
          </a:bodyPr>
          <a:lstStyle/>
          <a:p>
            <a:pPr algn="ctr">
              <a:lnSpc>
                <a:spcPts val="800"/>
              </a:lnSpc>
              <a:tabLst>
                <a:tab pos="101600" algn="l"/>
                <a:tab pos="152400" algn="l"/>
                <a:tab pos="215900" algn="l"/>
              </a:tabLst>
            </a:pPr>
            <a:r>
              <a:rPr lang="en-US" altLang="zh-CN" sz="75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ASSESSEUR DU DOYEN</a:t>
            </a:r>
          </a:p>
          <a:p>
            <a:pPr algn="ctr">
              <a:lnSpc>
                <a:spcPts val="800"/>
              </a:lnSpc>
              <a:tabLst>
                <a:tab pos="101600" algn="l"/>
                <a:tab pos="152400" algn="l"/>
                <a:tab pos="215900" algn="l"/>
              </a:tabLst>
            </a:pPr>
            <a:r>
              <a:rPr lang="en-US" altLang="zh-CN" sz="75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MASTERS ET RECHERCHE</a:t>
            </a:r>
          </a:p>
          <a:p>
            <a:pPr algn="ctr">
              <a:lnSpc>
                <a:spcPts val="800"/>
              </a:lnSpc>
              <a:tabLst>
                <a:tab pos="101600" algn="l"/>
                <a:tab pos="152400" algn="l"/>
                <a:tab pos="215900" algn="l"/>
              </a:tabLst>
            </a:pPr>
            <a:endParaRPr lang="en-US" altLang="zh-CN" sz="75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ts val="800"/>
              </a:lnSpc>
              <a:tabLst>
                <a:tab pos="101600" algn="l"/>
                <a:tab pos="152400" algn="l"/>
                <a:tab pos="215900" algn="l"/>
              </a:tabLst>
            </a:pPr>
            <a:r>
              <a:rPr lang="en-US" altLang="zh-CN" sz="75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David DEROUSSIN</a:t>
            </a:r>
          </a:p>
        </p:txBody>
      </p:sp>
      <p:sp>
        <p:nvSpPr>
          <p:cNvPr id="17" name="TextBox 1"/>
          <p:cNvSpPr txBox="1"/>
          <p:nvPr/>
        </p:nvSpPr>
        <p:spPr>
          <a:xfrm>
            <a:off x="1428100" y="2627693"/>
            <a:ext cx="2038793" cy="687719"/>
          </a:xfrm>
          <a:prstGeom prst="rect">
            <a:avLst/>
          </a:prstGeom>
          <a:solidFill>
            <a:srgbClr val="C14243"/>
          </a:solidFill>
          <a:ln w="6350">
            <a:noFill/>
            <a:rou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0" tIns="72000" rIns="0" bIns="108000" rtlCol="0" anchor="ctr" anchorCtr="1">
            <a:noAutofit/>
          </a:bodyPr>
          <a:lstStyle/>
          <a:p>
            <a:pPr algn="ctr">
              <a:lnSpc>
                <a:spcPts val="800"/>
              </a:lnSpc>
              <a:tabLst>
                <a:tab pos="152400" algn="l"/>
                <a:tab pos="266700" algn="l"/>
                <a:tab pos="292100" algn="l"/>
                <a:tab pos="419100" algn="l"/>
              </a:tabLst>
            </a:pPr>
            <a:r>
              <a:rPr lang="en-US" altLang="zh-CN" sz="75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ASSESSEUR  DU DOYEN</a:t>
            </a:r>
          </a:p>
          <a:p>
            <a:pPr algn="ctr">
              <a:lnSpc>
                <a:spcPts val="800"/>
              </a:lnSpc>
              <a:tabLst>
                <a:tab pos="152400" algn="l"/>
                <a:tab pos="266700" algn="l"/>
                <a:tab pos="292100" algn="l"/>
                <a:tab pos="419100" algn="l"/>
              </a:tabLst>
            </a:pPr>
            <a:r>
              <a:rPr lang="fr-FR" altLang="zh-CN" sz="750" b="1" cap="all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communication et de la vie culturelle</a:t>
            </a:r>
            <a:endParaRPr lang="en-US" altLang="zh-CN" sz="750" cap="all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ts val="800"/>
              </a:lnSpc>
              <a:tabLst>
                <a:tab pos="152400" algn="l"/>
                <a:tab pos="266700" algn="l"/>
                <a:tab pos="292100" algn="l"/>
                <a:tab pos="419100" algn="l"/>
              </a:tabLst>
            </a:pPr>
            <a:br>
              <a:rPr lang="en-US" altLang="zh-CN" sz="75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zh-CN" sz="75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Elise </a:t>
            </a:r>
            <a:r>
              <a:rPr lang="en-US" altLang="zh-CN" sz="750" cap="all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Untermaier-Kerleo</a:t>
            </a:r>
            <a:endParaRPr lang="en-US" altLang="zh-CN" sz="750" cap="all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Box 1"/>
          <p:cNvSpPr txBox="1"/>
          <p:nvPr/>
        </p:nvSpPr>
        <p:spPr>
          <a:xfrm>
            <a:off x="604395" y="1836918"/>
            <a:ext cx="1667864" cy="687718"/>
          </a:xfrm>
          <a:prstGeom prst="rect">
            <a:avLst/>
          </a:prstGeom>
          <a:solidFill>
            <a:srgbClr val="C14243"/>
          </a:solidFill>
          <a:ln w="6350">
            <a:noFill/>
            <a:rou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0" tIns="72000" rIns="0" bIns="108000" rtlCol="0" anchor="ctr" anchorCtr="1">
            <a:noAutofit/>
          </a:bodyPr>
          <a:lstStyle/>
          <a:p>
            <a:pPr algn="ctr">
              <a:lnSpc>
                <a:spcPts val="800"/>
              </a:lnSpc>
              <a:tabLst>
                <a:tab pos="101600" algn="l"/>
                <a:tab pos="152400" algn="l"/>
                <a:tab pos="215900" algn="l"/>
              </a:tabLst>
            </a:pPr>
            <a:r>
              <a:rPr lang="en-US" altLang="zh-CN" sz="75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ASSESSEUR DU DOYEN</a:t>
            </a:r>
          </a:p>
          <a:p>
            <a:pPr algn="ctr">
              <a:lnSpc>
                <a:spcPts val="700"/>
              </a:lnSpc>
              <a:tabLst>
                <a:tab pos="177800" algn="l"/>
                <a:tab pos="203200" algn="l"/>
              </a:tabLst>
            </a:pPr>
            <a:r>
              <a:rPr lang="en-US" altLang="zh-CN" sz="75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RELATIONS  INTERNATIONALES ET EUROPEENNES</a:t>
            </a:r>
          </a:p>
          <a:p>
            <a:pPr algn="ctr">
              <a:lnSpc>
                <a:spcPts val="1500"/>
              </a:lnSpc>
              <a:tabLst>
                <a:tab pos="177800" algn="l"/>
                <a:tab pos="203200" algn="l"/>
              </a:tabLst>
            </a:pPr>
            <a:r>
              <a:rPr lang="en-US" altLang="zh-CN" sz="75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Laurent ECK  </a:t>
            </a:r>
          </a:p>
        </p:txBody>
      </p:sp>
      <p:sp>
        <p:nvSpPr>
          <p:cNvPr id="22" name="TextBox 1"/>
          <p:cNvSpPr txBox="1"/>
          <p:nvPr/>
        </p:nvSpPr>
        <p:spPr>
          <a:xfrm>
            <a:off x="5677107" y="2622910"/>
            <a:ext cx="1584176" cy="678499"/>
          </a:xfrm>
          <a:prstGeom prst="rect">
            <a:avLst/>
          </a:prstGeom>
          <a:solidFill>
            <a:srgbClr val="C14243"/>
          </a:solidFill>
          <a:ln w="6350">
            <a:noFill/>
            <a:rou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0" tIns="72000" rIns="0" bIns="108000" rtlCol="0" anchor="ctr" anchorCtr="1">
            <a:noAutofit/>
          </a:bodyPr>
          <a:lstStyle/>
          <a:p>
            <a:pPr algn="ctr">
              <a:lnSpc>
                <a:spcPts val="800"/>
              </a:lnSpc>
              <a:tabLst>
                <a:tab pos="88900" algn="l"/>
                <a:tab pos="114300" algn="l"/>
              </a:tabLst>
            </a:pPr>
            <a:r>
              <a:rPr lang="en-US" altLang="zh-CN" sz="75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ASSESSEUR DU DOYEN</a:t>
            </a:r>
          </a:p>
          <a:p>
            <a:pPr algn="ctr">
              <a:lnSpc>
                <a:spcPts val="800"/>
              </a:lnSpc>
              <a:tabLst>
                <a:tab pos="88900" algn="l"/>
                <a:tab pos="114300" algn="l"/>
              </a:tabLst>
            </a:pPr>
            <a:r>
              <a:rPr lang="en-US" altLang="zh-CN" sz="750" b="1" cap="all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NUMérique</a:t>
            </a:r>
            <a:endParaRPr lang="en-US" altLang="zh-CN" sz="750" b="1" cap="all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ts val="700"/>
              </a:lnSpc>
              <a:tabLst>
                <a:tab pos="88900" algn="l"/>
                <a:tab pos="114300" algn="l"/>
              </a:tabLst>
            </a:pPr>
            <a:endParaRPr lang="en-US" altLang="zh-CN" sz="75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ts val="700"/>
              </a:lnSpc>
              <a:tabLst>
                <a:tab pos="88900" algn="l"/>
                <a:tab pos="114300" algn="l"/>
              </a:tabLst>
            </a:pPr>
            <a:r>
              <a:rPr lang="en-US" altLang="zh-CN" sz="75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Pascal </a:t>
            </a:r>
            <a:r>
              <a:rPr lang="en-US" altLang="zh-CN" sz="750" cap="all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Kamina</a:t>
            </a:r>
            <a:endParaRPr lang="en-US" altLang="zh-CN" sz="750" cap="all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4155140" y="1308673"/>
            <a:ext cx="1190799" cy="388917"/>
          </a:xfrm>
          <a:prstGeom prst="rect">
            <a:avLst/>
          </a:prstGeom>
          <a:solidFill>
            <a:srgbClr val="C14243"/>
          </a:solidFill>
          <a:ln w="6350">
            <a:noFill/>
            <a:rou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tIns="72000" bIns="108000" rtlCol="0" anchor="ctr" anchorCtr="1">
            <a:noAutofit/>
          </a:bodyPr>
          <a:lstStyle/>
          <a:p>
            <a:pPr algn="ctr">
              <a:tabLst>
                <a:tab pos="101600" algn="l"/>
                <a:tab pos="203200" algn="l"/>
                <a:tab pos="292100" algn="l"/>
                <a:tab pos="508000" algn="l"/>
              </a:tabLst>
            </a:pPr>
            <a:r>
              <a:rPr lang="en-US" altLang="zh-CN" sz="75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VICE-DOYEN</a:t>
            </a:r>
          </a:p>
          <a:p>
            <a:pPr algn="ctr">
              <a:tabLst>
                <a:tab pos="101600" algn="l"/>
                <a:tab pos="203200" algn="l"/>
                <a:tab pos="292100" algn="l"/>
                <a:tab pos="508000" algn="l"/>
              </a:tabLst>
            </a:pPr>
            <a:r>
              <a:rPr lang="en-US" altLang="zh-CN" sz="75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Caroline CHAMARD-HEIM</a:t>
            </a:r>
            <a:endParaRPr lang="fr-FR" sz="75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" name="TextBox 1"/>
          <p:cNvSpPr txBox="1"/>
          <p:nvPr/>
        </p:nvSpPr>
        <p:spPr>
          <a:xfrm>
            <a:off x="1771125" y="232686"/>
            <a:ext cx="6046378" cy="369588"/>
          </a:xfrm>
          <a:prstGeom prst="rect">
            <a:avLst/>
          </a:prstGeom>
          <a:noFill/>
          <a:ln w="0">
            <a:noFill/>
          </a:ln>
        </p:spPr>
        <p:txBody>
          <a:bodyPr wrap="square" lIns="0" tIns="0" rIns="0" rtlCol="0" anchor="ctr" anchorCtr="1">
            <a:spAutoFit/>
          </a:bodyPr>
          <a:lstStyle/>
          <a:p>
            <a:pPr>
              <a:lnSpc>
                <a:spcPts val="1200"/>
              </a:lnSpc>
              <a:tabLst/>
            </a:pPr>
            <a:endParaRPr lang="en-US" altLang="zh-CN" sz="1600" b="1" dirty="0">
              <a:solidFill>
                <a:srgbClr val="C14243"/>
              </a:solidFill>
              <a:latin typeface="+mj-lt"/>
              <a:cs typeface="Arial" panose="020B0604020202020204" pitchFamily="34" charset="0"/>
            </a:endParaRPr>
          </a:p>
          <a:p>
            <a:pPr>
              <a:lnSpc>
                <a:spcPts val="1200"/>
              </a:lnSpc>
              <a:tabLst/>
            </a:pPr>
            <a:r>
              <a:rPr lang="en-US" altLang="zh-CN" sz="1600" b="1" dirty="0">
                <a:solidFill>
                  <a:srgbClr val="C14243"/>
                </a:solidFill>
                <a:latin typeface="+mj-lt"/>
                <a:cs typeface="Arial" panose="020B0604020202020204" pitchFamily="34" charset="0"/>
              </a:rPr>
              <a:t>ORGANIGRAMME - Site des Quais - </a:t>
            </a:r>
            <a:r>
              <a:rPr lang="en-US" altLang="zh-CN" sz="1600" b="1" dirty="0" err="1">
                <a:solidFill>
                  <a:srgbClr val="C14243"/>
                </a:solidFill>
                <a:latin typeface="+mj-lt"/>
                <a:cs typeface="Arial" panose="020B0604020202020204" pitchFamily="34" charset="0"/>
              </a:rPr>
              <a:t>Rentrée</a:t>
            </a:r>
            <a:r>
              <a:rPr lang="en-US" altLang="zh-CN" sz="1600" b="1" dirty="0">
                <a:solidFill>
                  <a:srgbClr val="C14243"/>
                </a:solidFill>
                <a:latin typeface="+mj-lt"/>
                <a:cs typeface="Arial" panose="020B0604020202020204" pitchFamily="34" charset="0"/>
              </a:rPr>
              <a:t> 2022-2023</a:t>
            </a:r>
          </a:p>
        </p:txBody>
      </p:sp>
      <p:cxnSp>
        <p:nvCxnSpPr>
          <p:cNvPr id="37" name="Connecteur droit 36"/>
          <p:cNvCxnSpPr/>
          <p:nvPr/>
        </p:nvCxnSpPr>
        <p:spPr>
          <a:xfrm>
            <a:off x="4595523" y="1376712"/>
            <a:ext cx="0" cy="0"/>
          </a:xfrm>
          <a:prstGeom prst="line">
            <a:avLst/>
          </a:prstGeom>
          <a:ln>
            <a:noFill/>
            <a:rou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2" name="Picture 4" descr="D:\Profils\aurelien.merono\Mes Documents\Images\PHOTOS &amp; LOGOS\LOGOS\Fac de droit\LogoUniversiteFa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504" y="273472"/>
            <a:ext cx="961128" cy="635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1"/>
          <p:cNvSpPr txBox="1"/>
          <p:nvPr/>
        </p:nvSpPr>
        <p:spPr>
          <a:xfrm>
            <a:off x="3743908" y="2626576"/>
            <a:ext cx="1656184" cy="683215"/>
          </a:xfrm>
          <a:prstGeom prst="rect">
            <a:avLst/>
          </a:prstGeom>
          <a:solidFill>
            <a:srgbClr val="C14243"/>
          </a:solidFill>
          <a:ln w="6350">
            <a:noFill/>
            <a:rou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0" tIns="72000" rIns="0" bIns="108000" rtlCol="0" anchor="ctr" anchorCtr="1">
            <a:noAutofit/>
          </a:bodyPr>
          <a:lstStyle/>
          <a:p>
            <a:pPr algn="ctr">
              <a:lnSpc>
                <a:spcPts val="800"/>
              </a:lnSpc>
              <a:tabLst>
                <a:tab pos="88900" algn="l"/>
                <a:tab pos="114300" algn="l"/>
              </a:tabLst>
            </a:pPr>
            <a:r>
              <a:rPr lang="en-US" altLang="zh-CN" sz="75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ASSESSEUR DU DOYEN </a:t>
            </a:r>
            <a:r>
              <a:rPr lang="fr-FR" altLang="zh-CN" sz="750" b="1" cap="all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vie étudiante </a:t>
            </a:r>
          </a:p>
          <a:p>
            <a:pPr algn="ctr">
              <a:lnSpc>
                <a:spcPts val="800"/>
              </a:lnSpc>
              <a:tabLst>
                <a:tab pos="88900" algn="l"/>
                <a:tab pos="114300" algn="l"/>
              </a:tabLst>
            </a:pPr>
            <a:r>
              <a:rPr lang="fr-FR" altLang="zh-CN" sz="750" b="1" cap="all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et du dialogue social</a:t>
            </a:r>
            <a:br>
              <a:rPr lang="fr-FR" altLang="zh-CN" sz="750" b="1" cap="all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altLang="zh-CN" sz="750" cap="all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ts val="700"/>
              </a:lnSpc>
              <a:tabLst>
                <a:tab pos="88900" algn="l"/>
                <a:tab pos="114300" algn="l"/>
              </a:tabLst>
            </a:pPr>
            <a:r>
              <a:rPr lang="en-US" altLang="zh-CN" sz="75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Charlotte </a:t>
            </a:r>
            <a:r>
              <a:rPr lang="en-US" altLang="zh-CN" sz="750" cap="all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 </a:t>
            </a:r>
            <a:r>
              <a:rPr lang="en-US" altLang="zh-CN" sz="750" cap="all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Chapelain</a:t>
            </a:r>
            <a:endParaRPr lang="en-US" altLang="zh-CN" sz="750" cap="all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" name="Rectangle à coins arrondis 45">
            <a:extLst>
              <a:ext uri="{FF2B5EF4-FFF2-40B4-BE49-F238E27FC236}">
                <a16:creationId xmlns:a16="http://schemas.microsoft.com/office/drawing/2014/main" id="{2660DFBB-D824-42B5-9019-FB019279F7C3}"/>
              </a:ext>
            </a:extLst>
          </p:cNvPr>
          <p:cNvSpPr/>
          <p:nvPr/>
        </p:nvSpPr>
        <p:spPr>
          <a:xfrm>
            <a:off x="415798" y="3645023"/>
            <a:ext cx="1386051" cy="64342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310" tIns="48655" rIns="97310" bIns="48655" rtlCol="0" anchor="ctr"/>
          <a:lstStyle/>
          <a:p>
            <a:pPr algn="ctr">
              <a:tabLst>
                <a:tab pos="139700" algn="l"/>
                <a:tab pos="152400" algn="l"/>
              </a:tabLst>
            </a:pPr>
            <a:r>
              <a:rPr lang="en-US" altLang="zh-CN" sz="75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RESPONSABLE</a:t>
            </a:r>
          </a:p>
          <a:p>
            <a:pPr algn="ctr">
              <a:tabLst>
                <a:tab pos="139700" algn="l"/>
                <a:tab pos="152400" algn="l"/>
              </a:tabLst>
            </a:pPr>
            <a:r>
              <a:rPr lang="en-US" altLang="zh-CN" sz="75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ADMINISTRATIF</a:t>
            </a:r>
          </a:p>
          <a:p>
            <a:pPr algn="ctr">
              <a:tabLst>
                <a:tab pos="139700" algn="l"/>
                <a:tab pos="152400" algn="l"/>
              </a:tabLst>
            </a:pPr>
            <a:endParaRPr lang="en-US" altLang="zh-CN" sz="75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tabLst>
                <a:tab pos="139700" algn="l"/>
                <a:tab pos="152400" algn="l"/>
              </a:tabLst>
            </a:pPr>
            <a:r>
              <a:rPr lang="en-US" altLang="zh-CN" sz="7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Hervé SOGNO </a:t>
            </a:r>
            <a:r>
              <a:rPr lang="en-US" altLang="zh-CN" sz="75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70 52</a:t>
            </a:r>
          </a:p>
        </p:txBody>
      </p:sp>
      <p:sp>
        <p:nvSpPr>
          <p:cNvPr id="41" name="Rectangle à coins arrondis 45">
            <a:extLst>
              <a:ext uri="{FF2B5EF4-FFF2-40B4-BE49-F238E27FC236}">
                <a16:creationId xmlns:a16="http://schemas.microsoft.com/office/drawing/2014/main" id="{52904386-0DF5-4380-91AA-0C4A8D712691}"/>
              </a:ext>
            </a:extLst>
          </p:cNvPr>
          <p:cNvSpPr/>
          <p:nvPr/>
        </p:nvSpPr>
        <p:spPr>
          <a:xfrm>
            <a:off x="1979712" y="5169646"/>
            <a:ext cx="1249534" cy="96165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310" tIns="48655" rIns="97310" bIns="48655" rtlCol="0" anchor="ctr"/>
          <a:lstStyle/>
          <a:p>
            <a:pPr algn="ctr">
              <a:tabLst>
                <a:tab pos="228600" algn="l"/>
                <a:tab pos="304800" algn="l"/>
              </a:tabLst>
            </a:pPr>
            <a:r>
              <a:rPr lang="en-US" altLang="zh-CN" sz="75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LL.M</a:t>
            </a:r>
          </a:p>
          <a:p>
            <a:pPr algn="ctr">
              <a:tabLst>
                <a:tab pos="228600" algn="l"/>
                <a:tab pos="304800" algn="l"/>
              </a:tabLst>
            </a:pPr>
            <a:endParaRPr lang="en-US" altLang="zh-CN" sz="750" b="1" dirty="0">
              <a:solidFill>
                <a:srgbClr val="C1424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tabLst>
                <a:tab pos="228600" algn="l"/>
                <a:tab pos="304800" algn="l"/>
              </a:tabLst>
            </a:pPr>
            <a:r>
              <a:rPr lang="en-US" altLang="zh-CN" sz="750" b="1" dirty="0">
                <a:solidFill>
                  <a:srgbClr val="F191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750" b="1" dirty="0">
                <a:solidFill>
                  <a:srgbClr val="C1424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Directeur</a:t>
            </a:r>
            <a:r>
              <a:rPr lang="en-US" altLang="zh-CN" sz="75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US" altLang="zh-CN" sz="75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zh-CN" sz="7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Lukasz STANKIEWICZ</a:t>
            </a:r>
            <a:endParaRPr lang="en-US" altLang="zh-CN" sz="75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tabLst>
                <a:tab pos="228600" algn="l"/>
                <a:tab pos="304800" algn="l"/>
              </a:tabLst>
            </a:pPr>
            <a:r>
              <a:rPr lang="fr-FR" altLang="zh-CN" sz="750" b="1" dirty="0">
                <a:solidFill>
                  <a:srgbClr val="C1424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ctr">
              <a:tabLst>
                <a:tab pos="228600" algn="l"/>
                <a:tab pos="304800" algn="l"/>
              </a:tabLst>
            </a:pPr>
            <a:r>
              <a:rPr lang="en-US" altLang="zh-CN" sz="7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Anne-Sophie BERTHIER :</a:t>
            </a:r>
            <a:endParaRPr lang="en-US" altLang="zh-CN" sz="75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tabLst>
                <a:tab pos="228600" algn="l"/>
                <a:tab pos="304800" algn="l"/>
              </a:tabLst>
            </a:pPr>
            <a:r>
              <a:rPr lang="en-US" altLang="zh-CN" sz="75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85 35</a:t>
            </a:r>
          </a:p>
        </p:txBody>
      </p:sp>
      <p:sp>
        <p:nvSpPr>
          <p:cNvPr id="43" name="Rectangle à coins arrondis 45">
            <a:extLst>
              <a:ext uri="{FF2B5EF4-FFF2-40B4-BE49-F238E27FC236}">
                <a16:creationId xmlns:a16="http://schemas.microsoft.com/office/drawing/2014/main" id="{E2C500D7-9650-4B7B-BB65-8AA05604A6AC}"/>
              </a:ext>
            </a:extLst>
          </p:cNvPr>
          <p:cNvSpPr/>
          <p:nvPr/>
        </p:nvSpPr>
        <p:spPr>
          <a:xfrm>
            <a:off x="415798" y="4428087"/>
            <a:ext cx="1386051" cy="83285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310" tIns="48655" rIns="97310" bIns="48655" rtlCol="0" anchor="ctr"/>
          <a:lstStyle/>
          <a:p>
            <a:pPr algn="ctr">
              <a:tabLst>
                <a:tab pos="25400" algn="l"/>
                <a:tab pos="228600" algn="l"/>
              </a:tabLst>
            </a:pPr>
            <a:r>
              <a:rPr lang="en-US" altLang="zh-CN" sz="75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RESPONSABLES</a:t>
            </a:r>
          </a:p>
          <a:p>
            <a:pPr algn="ctr">
              <a:tabLst>
                <a:tab pos="25400" algn="l"/>
                <a:tab pos="228600" algn="l"/>
              </a:tabLst>
            </a:pPr>
            <a:r>
              <a:rPr lang="en-US" altLang="zh-CN" sz="75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ADMINISTRATIFS</a:t>
            </a:r>
            <a:r>
              <a:rPr lang="en-US" altLang="zh-CN" sz="75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75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ADJOINTS</a:t>
            </a:r>
          </a:p>
          <a:p>
            <a:pPr algn="ctr">
              <a:tabLst>
                <a:tab pos="25400" algn="l"/>
                <a:tab pos="228600" algn="l"/>
              </a:tabLst>
            </a:pPr>
            <a:endParaRPr lang="en-US" altLang="zh-CN" sz="75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tabLst>
                <a:tab pos="25400" algn="l"/>
                <a:tab pos="228600" algn="l"/>
              </a:tabLst>
            </a:pPr>
            <a:r>
              <a:rPr lang="en-US" altLang="zh-CN" sz="7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Eric PONS </a:t>
            </a:r>
            <a:r>
              <a:rPr lang="en-US" altLang="zh-CN" sz="75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 70 45</a:t>
            </a:r>
          </a:p>
          <a:p>
            <a:pPr algn="ctr">
              <a:tabLst>
                <a:tab pos="25400" algn="l"/>
                <a:tab pos="228600" algn="l"/>
              </a:tabLst>
            </a:pPr>
            <a:r>
              <a:rPr lang="en-US" altLang="zh-CN" sz="7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Sarah ADAFER </a:t>
            </a:r>
            <a:r>
              <a:rPr lang="en-US" altLang="zh-CN" sz="75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75 79</a:t>
            </a:r>
          </a:p>
          <a:p>
            <a:pPr algn="ctr">
              <a:tabLst>
                <a:tab pos="25400" algn="l"/>
                <a:tab pos="228600" algn="l"/>
              </a:tabLst>
            </a:pPr>
            <a:r>
              <a:rPr lang="en-US" altLang="zh-CN" sz="7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Guillaume GODINEAU (Manu) </a:t>
            </a:r>
            <a:r>
              <a:rPr lang="en-US" altLang="zh-CN" sz="75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75 09</a:t>
            </a:r>
          </a:p>
        </p:txBody>
      </p:sp>
      <p:sp>
        <p:nvSpPr>
          <p:cNvPr id="44" name="Rectangle à coins arrondis 45">
            <a:extLst>
              <a:ext uri="{FF2B5EF4-FFF2-40B4-BE49-F238E27FC236}">
                <a16:creationId xmlns:a16="http://schemas.microsoft.com/office/drawing/2014/main" id="{00E59DA3-D4C3-496C-B885-C3EE3EC067CB}"/>
              </a:ext>
            </a:extLst>
          </p:cNvPr>
          <p:cNvSpPr/>
          <p:nvPr/>
        </p:nvSpPr>
        <p:spPr>
          <a:xfrm>
            <a:off x="6947363" y="5322045"/>
            <a:ext cx="1695768" cy="145133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310" tIns="48655" rIns="97310" bIns="48655" rtlCol="0" anchor="ctr"/>
          <a:lstStyle/>
          <a:p>
            <a:pPr algn="ctr">
              <a:tabLst>
                <a:tab pos="88900" algn="l"/>
                <a:tab pos="660400" algn="l"/>
              </a:tabLst>
            </a:pPr>
            <a:r>
              <a:rPr lang="en-US" altLang="zh-CN" sz="75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FDV</a:t>
            </a:r>
          </a:p>
          <a:p>
            <a:pPr algn="ctr">
              <a:tabLst>
                <a:tab pos="88900" algn="l"/>
                <a:tab pos="660400" algn="l"/>
              </a:tabLst>
            </a:pPr>
            <a:endParaRPr lang="fr-FR" altLang="zh-CN" sz="750" b="1" dirty="0">
              <a:solidFill>
                <a:srgbClr val="C1424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tabLst>
                <a:tab pos="88900" algn="l"/>
                <a:tab pos="660400" algn="l"/>
              </a:tabLst>
            </a:pPr>
            <a:r>
              <a:rPr lang="fr-FR" altLang="zh-CN" sz="750" b="1" dirty="0">
                <a:solidFill>
                  <a:srgbClr val="C1424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Responsable</a:t>
            </a:r>
            <a:endParaRPr lang="en-US" altLang="zh-CN" sz="7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tabLst>
                <a:tab pos="228600" algn="l"/>
                <a:tab pos="304800" algn="l"/>
              </a:tabLst>
            </a:pPr>
            <a:r>
              <a:rPr lang="en-US" altLang="zh-CN" sz="7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Guillaume</a:t>
            </a:r>
            <a:r>
              <a:rPr lang="en-US" altLang="zh-CN" sz="75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7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GODINEAU </a:t>
            </a:r>
            <a:r>
              <a:rPr lang="en-US" altLang="zh-CN" sz="75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87 19</a:t>
            </a:r>
          </a:p>
          <a:p>
            <a:pPr algn="ctr">
              <a:tabLst>
                <a:tab pos="228600" algn="l"/>
                <a:tab pos="304800" algn="l"/>
              </a:tabLst>
            </a:pPr>
            <a:endParaRPr lang="en-US" altLang="zh-CN" sz="7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tabLst>
                <a:tab pos="228600" algn="l"/>
                <a:tab pos="304800" algn="l"/>
              </a:tabLst>
            </a:pPr>
            <a:r>
              <a:rPr lang="en-US" altLang="zh-CN" sz="750" b="1" dirty="0" err="1">
                <a:solidFill>
                  <a:srgbClr val="C1424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Administratifs</a:t>
            </a:r>
            <a:endParaRPr lang="en-US" altLang="zh-CN" sz="75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tabLst>
                <a:tab pos="88900" algn="l"/>
                <a:tab pos="660400" algn="l"/>
              </a:tabLst>
            </a:pPr>
            <a:r>
              <a:rPr lang="en-US" altLang="zh-CN" sz="7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Sauria HAMDAD </a:t>
            </a:r>
            <a:r>
              <a:rPr lang="en-US" altLang="zh-CN" sz="75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n-US" altLang="zh-CN" sz="7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75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77 40</a:t>
            </a:r>
          </a:p>
          <a:p>
            <a:pPr algn="ctr">
              <a:tabLst>
                <a:tab pos="88900" algn="l"/>
                <a:tab pos="660400" algn="l"/>
              </a:tabLst>
            </a:pPr>
            <a:r>
              <a:rPr lang="en-US" altLang="zh-CN" sz="75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Djibril</a:t>
            </a:r>
            <a:r>
              <a:rPr lang="en-US" altLang="zh-CN" sz="7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SARR: </a:t>
            </a:r>
            <a:r>
              <a:rPr lang="en-US" altLang="zh-CN" sz="75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26 90</a:t>
            </a:r>
          </a:p>
          <a:p>
            <a:pPr algn="ctr">
              <a:tabLst>
                <a:tab pos="88900" algn="l"/>
                <a:tab pos="660400" algn="l"/>
              </a:tabLst>
            </a:pPr>
            <a:r>
              <a:rPr lang="en-US" altLang="zh-CN" sz="7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Gael USECHE </a:t>
            </a:r>
            <a:r>
              <a:rPr lang="en-US" altLang="zh-CN" sz="75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26 61</a:t>
            </a:r>
          </a:p>
          <a:p>
            <a:pPr algn="ctr">
              <a:tabLst>
                <a:tab pos="88900" algn="l"/>
                <a:tab pos="660400" algn="l"/>
              </a:tabLst>
            </a:pPr>
            <a:r>
              <a:rPr lang="en-US" altLang="zh-CN" sz="7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Amélie MARTEAU : </a:t>
            </a:r>
            <a:r>
              <a:rPr lang="en-US" altLang="zh-CN" sz="75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26 71</a:t>
            </a:r>
          </a:p>
          <a:p>
            <a:pPr algn="ctr">
              <a:tabLst>
                <a:tab pos="88900" algn="l"/>
                <a:tab pos="660400" algn="l"/>
              </a:tabLst>
            </a:pPr>
            <a:r>
              <a:rPr lang="en-US" altLang="zh-CN" sz="75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Rémi</a:t>
            </a:r>
            <a:r>
              <a:rPr lang="en-US" altLang="zh-CN" sz="7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MAZAEFF-COUSTON </a:t>
            </a:r>
            <a:r>
              <a:rPr lang="en-US" altLang="zh-CN" sz="75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72 57</a:t>
            </a:r>
          </a:p>
        </p:txBody>
      </p:sp>
      <p:sp>
        <p:nvSpPr>
          <p:cNvPr id="45" name="Rectangle à coins arrondis 45">
            <a:extLst>
              <a:ext uri="{FF2B5EF4-FFF2-40B4-BE49-F238E27FC236}">
                <a16:creationId xmlns:a16="http://schemas.microsoft.com/office/drawing/2014/main" id="{8E700CEA-E060-48A1-8061-977732675B9C}"/>
              </a:ext>
            </a:extLst>
          </p:cNvPr>
          <p:cNvSpPr/>
          <p:nvPr/>
        </p:nvSpPr>
        <p:spPr>
          <a:xfrm>
            <a:off x="1986062" y="3661417"/>
            <a:ext cx="1249534" cy="131939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310" tIns="48655" rIns="97310" bIns="48655" rtlCol="0" anchor="ctr"/>
          <a:lstStyle/>
          <a:p>
            <a:pPr algn="ctr">
              <a:tabLst>
                <a:tab pos="63500" algn="l"/>
                <a:tab pos="76200" algn="l"/>
                <a:tab pos="88900" algn="l"/>
                <a:tab pos="419100" algn="l"/>
                <a:tab pos="431800" algn="l"/>
              </a:tabLst>
            </a:pPr>
            <a:r>
              <a:rPr lang="en-US" altLang="zh-CN" sz="75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SECRETARIAT</a:t>
            </a:r>
            <a:r>
              <a:rPr lang="en-US" altLang="zh-CN" sz="75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75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DU</a:t>
            </a:r>
            <a:r>
              <a:rPr lang="en-US" altLang="zh-CN" sz="75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75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DOYEN</a:t>
            </a:r>
            <a:br>
              <a:rPr lang="en-US" altLang="zh-CN" sz="75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zh-CN" sz="75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ET DU RESPONSABLE ADMINISTRATIF</a:t>
            </a:r>
          </a:p>
          <a:p>
            <a:pPr algn="ctr">
              <a:tabLst>
                <a:tab pos="63500" algn="l"/>
                <a:tab pos="76200" algn="l"/>
                <a:tab pos="88900" algn="l"/>
                <a:tab pos="419100" algn="l"/>
                <a:tab pos="431800" algn="l"/>
              </a:tabLst>
            </a:pPr>
            <a:endParaRPr lang="en-US" altLang="zh-CN" sz="7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tabLst>
                <a:tab pos="63500" algn="l"/>
                <a:tab pos="76200" algn="l"/>
                <a:tab pos="88900" algn="l"/>
                <a:tab pos="419100" algn="l"/>
                <a:tab pos="431800" algn="l"/>
              </a:tabLst>
            </a:pPr>
            <a:r>
              <a:rPr lang="en-US" altLang="zh-CN" sz="7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Léa LUCZAK </a:t>
            </a:r>
            <a:r>
              <a:rPr lang="en-US" altLang="zh-CN" sz="75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70 53</a:t>
            </a:r>
          </a:p>
          <a:p>
            <a:pPr algn="ctr">
              <a:tabLst>
                <a:tab pos="63500" algn="l"/>
                <a:tab pos="76200" algn="l"/>
                <a:tab pos="88900" algn="l"/>
                <a:tab pos="419100" algn="l"/>
                <a:tab pos="431800" algn="l"/>
              </a:tabLst>
            </a:pPr>
            <a:r>
              <a:rPr lang="en-US" altLang="zh-CN" sz="7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Sonia TEDESCO </a:t>
            </a:r>
            <a:r>
              <a:rPr lang="en-US" altLang="zh-CN" sz="75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75 20</a:t>
            </a:r>
          </a:p>
          <a:p>
            <a:pPr algn="ctr">
              <a:tabLst>
                <a:tab pos="63500" algn="l"/>
                <a:tab pos="76200" algn="l"/>
                <a:tab pos="88900" algn="l"/>
                <a:tab pos="419100" algn="l"/>
                <a:tab pos="431800" algn="l"/>
              </a:tabLst>
            </a:pPr>
            <a:endParaRPr lang="en-US" altLang="zh-CN" sz="750" b="1" dirty="0">
              <a:solidFill>
                <a:srgbClr val="C1424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tabLst>
                <a:tab pos="63500" algn="l"/>
                <a:tab pos="76200" algn="l"/>
                <a:tab pos="88900" algn="l"/>
                <a:tab pos="419100" algn="l"/>
                <a:tab pos="431800" algn="l"/>
              </a:tabLst>
            </a:pPr>
            <a:r>
              <a:rPr lang="en-US" altLang="zh-CN" sz="750" b="1" dirty="0">
                <a:solidFill>
                  <a:srgbClr val="C1424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APPARITEUR</a:t>
            </a:r>
          </a:p>
          <a:p>
            <a:pPr algn="ctr">
              <a:tabLst>
                <a:tab pos="63500" algn="l"/>
                <a:tab pos="76200" algn="l"/>
                <a:tab pos="88900" algn="l"/>
                <a:tab pos="419100" algn="l"/>
                <a:tab pos="431800" algn="l"/>
              </a:tabLst>
            </a:pPr>
            <a:r>
              <a:rPr lang="en-US" altLang="zh-CN" sz="7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Yves POISSON </a:t>
            </a:r>
            <a:r>
              <a:rPr lang="en-US" altLang="zh-CN" sz="75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62 07</a:t>
            </a:r>
          </a:p>
        </p:txBody>
      </p:sp>
      <p:sp>
        <p:nvSpPr>
          <p:cNvPr id="46" name="Rectangle à coins arrondis 45">
            <a:extLst>
              <a:ext uri="{FF2B5EF4-FFF2-40B4-BE49-F238E27FC236}">
                <a16:creationId xmlns:a16="http://schemas.microsoft.com/office/drawing/2014/main" id="{A465C7D8-2DBA-42D0-A72A-E077210E59C2}"/>
              </a:ext>
            </a:extLst>
          </p:cNvPr>
          <p:cNvSpPr/>
          <p:nvPr/>
        </p:nvSpPr>
        <p:spPr>
          <a:xfrm>
            <a:off x="403781" y="5408833"/>
            <a:ext cx="1406313" cy="722469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310" tIns="48655" rIns="97310" bIns="48655" rtlCol="0" anchor="ctr"/>
          <a:lstStyle/>
          <a:p>
            <a:pPr algn="ctr">
              <a:tabLst>
                <a:tab pos="139700" algn="l"/>
                <a:tab pos="292100" algn="l"/>
              </a:tabLst>
            </a:pPr>
            <a:r>
              <a:rPr lang="en-US" altLang="zh-CN" sz="75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SERVICE COMMUNICATION</a:t>
            </a:r>
          </a:p>
          <a:p>
            <a:pPr algn="ctr">
              <a:tabLst>
                <a:tab pos="139700" algn="l"/>
                <a:tab pos="292100" algn="l"/>
              </a:tabLst>
            </a:pPr>
            <a:endParaRPr lang="en-US" altLang="zh-CN" sz="75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tabLst>
                <a:tab pos="139700" algn="l"/>
                <a:tab pos="292100" algn="l"/>
              </a:tabLst>
            </a:pPr>
            <a:r>
              <a:rPr lang="en-US" altLang="zh-CN" sz="75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Aurélien</a:t>
            </a:r>
            <a:r>
              <a:rPr lang="en-US" altLang="zh-CN" sz="7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MERONO :  </a:t>
            </a:r>
            <a:r>
              <a:rPr lang="en-US" altLang="zh-CN" sz="75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88  77</a:t>
            </a:r>
          </a:p>
          <a:p>
            <a:pPr algn="ctr">
              <a:tabLst>
                <a:tab pos="139700" algn="l"/>
                <a:tab pos="292100" algn="l"/>
              </a:tabLst>
            </a:pPr>
            <a:r>
              <a:rPr lang="en-US" altLang="zh-CN" sz="7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Marie ALLEMONIERE </a:t>
            </a:r>
            <a:r>
              <a:rPr lang="en-US" altLang="zh-CN" sz="75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86 62 </a:t>
            </a:r>
            <a:endParaRPr lang="en-US" altLang="zh-CN" sz="75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7" name="Rectangle à coins arrondis 45">
            <a:extLst>
              <a:ext uri="{FF2B5EF4-FFF2-40B4-BE49-F238E27FC236}">
                <a16:creationId xmlns:a16="http://schemas.microsoft.com/office/drawing/2014/main" id="{CD21D679-BFF0-4B3C-BE7D-8813913B1720}"/>
              </a:ext>
            </a:extLst>
          </p:cNvPr>
          <p:cNvSpPr/>
          <p:nvPr/>
        </p:nvSpPr>
        <p:spPr>
          <a:xfrm>
            <a:off x="5017216" y="3641351"/>
            <a:ext cx="1765267" cy="216391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310" tIns="48655" rIns="97310" bIns="48655" rtlCol="0" anchor="ctr"/>
          <a:lstStyle/>
          <a:p>
            <a:pPr algn="ctr">
              <a:tabLst>
                <a:tab pos="88900" algn="l"/>
                <a:tab pos="660400" algn="l"/>
              </a:tabLst>
            </a:pPr>
            <a:r>
              <a:rPr lang="fr-FR" altLang="zh-CN" sz="75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fr-FR" altLang="zh-CN" sz="75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SCOLARITÉ DES MASTERS</a:t>
            </a:r>
          </a:p>
          <a:p>
            <a:pPr algn="ctr">
              <a:tabLst>
                <a:tab pos="88900" algn="l"/>
                <a:tab pos="660400" algn="l"/>
              </a:tabLst>
            </a:pPr>
            <a:r>
              <a:rPr lang="fr-FR" altLang="zh-CN" sz="750" dirty="0">
                <a:solidFill>
                  <a:srgbClr val="C1424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ctr">
              <a:tabLst>
                <a:tab pos="88900" algn="l"/>
                <a:tab pos="660400" algn="l"/>
              </a:tabLst>
            </a:pPr>
            <a:r>
              <a:rPr lang="fr-FR" altLang="zh-CN" sz="750" b="1" dirty="0">
                <a:solidFill>
                  <a:srgbClr val="C1424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Responsable </a:t>
            </a:r>
            <a:r>
              <a:rPr lang="fr-FR" altLang="zh-CN" sz="7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Sarah ADAFER </a:t>
            </a:r>
            <a:r>
              <a:rPr lang="fr-FR" altLang="zh-CN" sz="75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75 79</a:t>
            </a:r>
          </a:p>
          <a:p>
            <a:pPr algn="ctr">
              <a:tabLst>
                <a:tab pos="88900" algn="l"/>
                <a:tab pos="660400" algn="l"/>
              </a:tabLst>
            </a:pPr>
            <a:endParaRPr lang="fr-FR" altLang="zh-CN" sz="750" b="1" dirty="0">
              <a:solidFill>
                <a:srgbClr val="C1424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tabLst>
                <a:tab pos="88900" algn="l"/>
                <a:tab pos="660400" algn="l"/>
              </a:tabLst>
            </a:pPr>
            <a:r>
              <a:rPr lang="fr-FR" altLang="zh-CN" sz="750" b="1" dirty="0">
                <a:solidFill>
                  <a:srgbClr val="C1424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Accueil</a:t>
            </a:r>
            <a:r>
              <a:rPr lang="fr-FR" altLang="zh-CN" sz="75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fr-FR" altLang="zh-CN" sz="7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Fatiha ZAATRI </a:t>
            </a:r>
            <a:r>
              <a:rPr lang="fr-FR" altLang="zh-CN" sz="75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fr-FR" altLang="zh-CN" sz="7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altLang="zh-CN" sz="75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73 00</a:t>
            </a:r>
            <a:br>
              <a:rPr lang="fr-FR" altLang="zh-CN" sz="75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FR" altLang="zh-CN" sz="7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Raphaël BURLET </a:t>
            </a:r>
            <a:r>
              <a:rPr lang="fr-FR" altLang="zh-CN" sz="75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73 00 </a:t>
            </a:r>
          </a:p>
          <a:p>
            <a:pPr algn="ctr">
              <a:tabLst/>
            </a:pPr>
            <a:endParaRPr lang="fr-FR" altLang="zh-CN" sz="75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fr-FR" altLang="zh-CN" sz="7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Marianne BAROU</a:t>
            </a:r>
            <a:r>
              <a:rPr lang="fr-FR" altLang="zh-CN" sz="75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: 73 24</a:t>
            </a:r>
          </a:p>
          <a:p>
            <a:pPr algn="ctr"/>
            <a:r>
              <a:rPr lang="fr-FR" altLang="zh-CN" sz="7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Isabelle BROSSIER </a:t>
            </a:r>
            <a:r>
              <a:rPr lang="fr-FR" altLang="zh-CN" sz="75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7</a:t>
            </a:r>
            <a:r>
              <a:rPr lang="fr-FR" altLang="zh-CN" sz="750" cap="al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87 26</a:t>
            </a:r>
            <a:r>
              <a:rPr lang="fr-FR" altLang="zh-CN" sz="75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1 36</a:t>
            </a:r>
          </a:p>
          <a:p>
            <a:pPr algn="ctr">
              <a:tabLst/>
            </a:pPr>
            <a:r>
              <a:rPr lang="fr-FR" altLang="zh-CN" sz="7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Virginie COMBRE</a:t>
            </a:r>
            <a:r>
              <a:rPr lang="fr-FR" altLang="zh-CN" sz="75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: 71 93</a:t>
            </a:r>
          </a:p>
          <a:p>
            <a:pPr algn="ctr">
              <a:tabLst/>
            </a:pPr>
            <a:r>
              <a:rPr lang="fr-FR" sz="7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Christelle FURRER</a:t>
            </a:r>
            <a:r>
              <a:rPr lang="fr-FR" altLang="zh-CN" sz="7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altLang="zh-CN" sz="75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71 32</a:t>
            </a:r>
          </a:p>
          <a:p>
            <a:pPr algn="ctr"/>
            <a:r>
              <a:rPr lang="fr-FR" altLang="zh-CN" sz="7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Ursula GOONOO </a:t>
            </a:r>
            <a:r>
              <a:rPr lang="fr-FR" altLang="zh-CN" sz="75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73 01</a:t>
            </a:r>
          </a:p>
          <a:p>
            <a:pPr algn="ctr"/>
            <a:r>
              <a:rPr lang="fr-FR" altLang="zh-CN" sz="7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Sarah KEALA </a:t>
            </a:r>
            <a:r>
              <a:rPr lang="fr-FR" altLang="zh-CN" sz="75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 73 08</a:t>
            </a:r>
          </a:p>
          <a:p>
            <a:pPr algn="ctr">
              <a:tabLst/>
            </a:pPr>
            <a:r>
              <a:rPr lang="fr-FR" altLang="zh-CN" sz="7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Alexandre BARRO </a:t>
            </a:r>
            <a:r>
              <a:rPr lang="fr-FR" altLang="zh-CN" sz="75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74 20</a:t>
            </a:r>
          </a:p>
          <a:p>
            <a:pPr algn="ctr">
              <a:tabLst/>
            </a:pPr>
            <a:r>
              <a:rPr lang="fr-FR" sz="7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Margaux THALAMAS </a:t>
            </a:r>
            <a:r>
              <a:rPr lang="fr-FR" sz="75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71 35</a:t>
            </a:r>
          </a:p>
          <a:p>
            <a:pPr algn="ctr"/>
            <a:r>
              <a:rPr lang="en-US" altLang="zh-CN" sz="7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Kanitha I </a:t>
            </a:r>
            <a:r>
              <a:rPr lang="en-US" altLang="zh-CN" sz="75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74 20</a:t>
            </a:r>
          </a:p>
          <a:p>
            <a:pPr algn="ctr"/>
            <a:r>
              <a:rPr lang="fr-FR" altLang="zh-CN" sz="7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Fatima-</a:t>
            </a:r>
            <a:r>
              <a:rPr lang="fr-FR" altLang="zh-CN" sz="75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Ezzahra</a:t>
            </a:r>
            <a:r>
              <a:rPr lang="fr-FR" altLang="zh-CN" sz="7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altLang="zh-CN" sz="750" b="1" cap="all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Siari</a:t>
            </a:r>
            <a:r>
              <a:rPr lang="fr-FR" altLang="zh-CN" sz="750" b="1" cap="al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altLang="zh-CN" sz="750" cap="al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87 26</a:t>
            </a:r>
          </a:p>
        </p:txBody>
      </p:sp>
      <p:sp>
        <p:nvSpPr>
          <p:cNvPr id="48" name="Rectangle à coins arrondis 45">
            <a:extLst>
              <a:ext uri="{FF2B5EF4-FFF2-40B4-BE49-F238E27FC236}">
                <a16:creationId xmlns:a16="http://schemas.microsoft.com/office/drawing/2014/main" id="{13E49D69-90C9-4BEB-B1B0-5663A9E0721D}"/>
              </a:ext>
            </a:extLst>
          </p:cNvPr>
          <p:cNvSpPr/>
          <p:nvPr/>
        </p:nvSpPr>
        <p:spPr>
          <a:xfrm>
            <a:off x="3425468" y="3661417"/>
            <a:ext cx="1406313" cy="722469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310" tIns="48655" rIns="97310" bIns="48655" rtlCol="0" anchor="ctr"/>
          <a:lstStyle/>
          <a:p>
            <a:pPr algn="ctr">
              <a:tabLst>
                <a:tab pos="25400" algn="l"/>
                <a:tab pos="38100" algn="l"/>
              </a:tabLst>
            </a:pPr>
            <a:r>
              <a:rPr lang="en-US" altLang="zh-CN" sz="75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SERVICE</a:t>
            </a:r>
            <a:r>
              <a:rPr lang="en-US" altLang="zh-CN" sz="75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75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COMPTABILITÉ</a:t>
            </a:r>
          </a:p>
          <a:p>
            <a:pPr algn="ctr">
              <a:tabLst>
                <a:tab pos="25400" algn="l"/>
                <a:tab pos="38100" algn="l"/>
              </a:tabLst>
            </a:pPr>
            <a:endParaRPr lang="en-US" altLang="zh-CN" sz="75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tabLst>
                <a:tab pos="25400" algn="l"/>
                <a:tab pos="38100" algn="l"/>
              </a:tabLst>
            </a:pPr>
            <a:r>
              <a:rPr lang="en-US" altLang="zh-CN" sz="7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Catherine BRINGUIER </a:t>
            </a:r>
            <a:r>
              <a:rPr lang="en-US" altLang="zh-CN" sz="75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73 10</a:t>
            </a:r>
            <a:br>
              <a:rPr lang="en-US" altLang="zh-CN" sz="75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zh-CN" sz="7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Lilia MARMOURI </a:t>
            </a:r>
            <a:r>
              <a:rPr lang="en-US" altLang="zh-CN" sz="75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n-US" altLang="zh-CN" sz="7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75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87 54</a:t>
            </a:r>
          </a:p>
        </p:txBody>
      </p:sp>
      <p:sp>
        <p:nvSpPr>
          <p:cNvPr id="49" name="Rectangle à coins arrondis 45">
            <a:extLst>
              <a:ext uri="{FF2B5EF4-FFF2-40B4-BE49-F238E27FC236}">
                <a16:creationId xmlns:a16="http://schemas.microsoft.com/office/drawing/2014/main" id="{7C8397EF-7557-4EF5-91A7-B86CE9902C6F}"/>
              </a:ext>
            </a:extLst>
          </p:cNvPr>
          <p:cNvSpPr/>
          <p:nvPr/>
        </p:nvSpPr>
        <p:spPr>
          <a:xfrm>
            <a:off x="6952101" y="3641351"/>
            <a:ext cx="1695768" cy="152829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310" tIns="48655" rIns="97310" bIns="48655" rtlCol="0" anchor="ctr"/>
          <a:lstStyle/>
          <a:p>
            <a:pPr algn="ctr">
              <a:tabLst>
                <a:tab pos="50800" algn="l"/>
                <a:tab pos="76200" algn="l"/>
                <a:tab pos="393700" algn="l"/>
                <a:tab pos="482600" algn="l"/>
              </a:tabLst>
            </a:pPr>
            <a:r>
              <a:rPr lang="en-US" altLang="zh-CN" sz="75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ECOLE DOCTORALE DE DROIT</a:t>
            </a:r>
          </a:p>
          <a:p>
            <a:pPr algn="ctr">
              <a:tabLst>
                <a:tab pos="50800" algn="l"/>
                <a:tab pos="76200" algn="l"/>
                <a:tab pos="393700" algn="l"/>
                <a:tab pos="482600" algn="l"/>
              </a:tabLst>
            </a:pPr>
            <a:endParaRPr lang="en-US" altLang="zh-CN" sz="7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tabLst>
                <a:tab pos="50800" algn="l"/>
                <a:tab pos="76200" algn="l"/>
                <a:tab pos="393700" algn="l"/>
                <a:tab pos="482600" algn="l"/>
              </a:tabLst>
            </a:pPr>
            <a:r>
              <a:rPr lang="en-US" altLang="zh-CN" sz="750" b="1" dirty="0">
                <a:solidFill>
                  <a:srgbClr val="F191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750" b="1" dirty="0">
                <a:solidFill>
                  <a:srgbClr val="C1424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Directeur</a:t>
            </a:r>
            <a:r>
              <a:rPr lang="en-US" altLang="zh-CN" sz="75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US" altLang="zh-CN" sz="75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zh-CN" sz="7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David DEROUSSIN : </a:t>
            </a:r>
            <a:r>
              <a:rPr lang="en-US" altLang="zh-CN" sz="75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85 39</a:t>
            </a:r>
          </a:p>
          <a:p>
            <a:pPr algn="ctr">
              <a:tabLst>
                <a:tab pos="25400" algn="l"/>
                <a:tab pos="88900" algn="l"/>
              </a:tabLst>
            </a:pPr>
            <a:r>
              <a:rPr lang="en-US" altLang="zh-CN" sz="7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ctr">
              <a:tabLst>
                <a:tab pos="25400" algn="l"/>
                <a:tab pos="88900" algn="l"/>
              </a:tabLst>
            </a:pPr>
            <a:r>
              <a:rPr lang="fr-FR" altLang="zh-CN" sz="750" b="1" dirty="0">
                <a:solidFill>
                  <a:srgbClr val="C1424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Responsable</a:t>
            </a:r>
            <a:r>
              <a:rPr lang="en-US" altLang="zh-CN" sz="750" b="1" dirty="0">
                <a:solidFill>
                  <a:srgbClr val="C1424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administrative</a:t>
            </a:r>
            <a:endParaRPr lang="en-US" altLang="zh-CN" sz="75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tabLst>
                <a:tab pos="25400" algn="l"/>
                <a:tab pos="88900" algn="l"/>
              </a:tabLst>
            </a:pPr>
            <a:r>
              <a:rPr lang="en-US" altLang="zh-CN" sz="7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Manon MEUSNIER : </a:t>
            </a:r>
            <a:r>
              <a:rPr lang="en-US" altLang="zh-CN" sz="75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75 78</a:t>
            </a:r>
          </a:p>
          <a:p>
            <a:pPr algn="ctr">
              <a:tabLst>
                <a:tab pos="25400" algn="l"/>
                <a:tab pos="88900" algn="l"/>
              </a:tabLst>
            </a:pPr>
            <a:r>
              <a:rPr lang="en-US" altLang="zh-CN" sz="7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Sandrine Melon : </a:t>
            </a:r>
            <a:r>
              <a:rPr lang="en-US" altLang="zh-CN" sz="75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75 71</a:t>
            </a:r>
            <a:endParaRPr lang="en-US" altLang="zh-CN" sz="75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tabLst>
                <a:tab pos="25400" algn="l"/>
                <a:tab pos="88900" algn="l"/>
              </a:tabLst>
            </a:pPr>
            <a:endParaRPr lang="en-US" altLang="zh-CN" sz="7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tabLst>
                <a:tab pos="25400" algn="l"/>
                <a:tab pos="88900" algn="l"/>
              </a:tabLst>
            </a:pPr>
            <a:r>
              <a:rPr lang="en-US" altLang="zh-CN" sz="750" b="1" dirty="0">
                <a:solidFill>
                  <a:srgbClr val="C1424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Secrétariat </a:t>
            </a:r>
            <a:endParaRPr lang="en-US" altLang="zh-CN" sz="7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tabLst>
                <a:tab pos="25400" algn="l"/>
                <a:tab pos="88900" algn="l"/>
              </a:tabLst>
            </a:pPr>
            <a:r>
              <a:rPr lang="en-US" altLang="zh-CN" sz="750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altLang="zh-CN" sz="75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Frédérique</a:t>
            </a:r>
            <a:r>
              <a:rPr lang="en-US" altLang="zh-CN" sz="7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FONTAINE : </a:t>
            </a:r>
            <a:r>
              <a:rPr lang="en-US" altLang="zh-CN" sz="75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73 17</a:t>
            </a:r>
            <a:endParaRPr lang="en-US" altLang="zh-CN" sz="75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0" name="Rectangle à coins arrondis 45">
            <a:extLst>
              <a:ext uri="{FF2B5EF4-FFF2-40B4-BE49-F238E27FC236}">
                <a16:creationId xmlns:a16="http://schemas.microsoft.com/office/drawing/2014/main" id="{D2F8EDF3-52A0-4983-A432-94FE557D8738}"/>
              </a:ext>
            </a:extLst>
          </p:cNvPr>
          <p:cNvSpPr/>
          <p:nvPr/>
        </p:nvSpPr>
        <p:spPr>
          <a:xfrm>
            <a:off x="3435517" y="4546232"/>
            <a:ext cx="1406313" cy="722469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310" tIns="48655" rIns="97310" bIns="48655" rtlCol="0" anchor="ctr"/>
          <a:lstStyle/>
          <a:p>
            <a:pPr algn="ctr">
              <a:tabLst>
                <a:tab pos="50800" algn="l"/>
                <a:tab pos="177800" algn="l"/>
              </a:tabLst>
            </a:pPr>
            <a:r>
              <a:rPr lang="en-US" altLang="zh-CN" sz="75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FORMATION</a:t>
            </a:r>
            <a:r>
              <a:rPr lang="en-US" altLang="zh-CN" sz="75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75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PERMANENTE </a:t>
            </a:r>
          </a:p>
          <a:p>
            <a:pPr algn="ctr">
              <a:tabLst>
                <a:tab pos="50800" algn="l"/>
                <a:tab pos="177800" algn="l"/>
              </a:tabLst>
            </a:pPr>
            <a:r>
              <a:rPr lang="en-US" altLang="zh-CN" sz="75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ET VAE</a:t>
            </a:r>
          </a:p>
          <a:p>
            <a:pPr algn="ctr">
              <a:tabLst>
                <a:tab pos="50800" algn="l"/>
                <a:tab pos="177800" algn="l"/>
              </a:tabLst>
            </a:pPr>
            <a:endParaRPr lang="en-US" altLang="zh-CN" sz="75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tabLst>
                <a:tab pos="50800" algn="l"/>
                <a:tab pos="177800" algn="l"/>
              </a:tabLst>
            </a:pPr>
            <a:r>
              <a:rPr lang="en-US" altLang="zh-CN" sz="7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Dominique LUCIANI-MIEN</a:t>
            </a:r>
            <a:endParaRPr lang="en-US" altLang="zh-CN" sz="75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tabLst>
                <a:tab pos="50800" algn="l"/>
                <a:tab pos="177800" algn="l"/>
              </a:tabLst>
            </a:pPr>
            <a:r>
              <a:rPr lang="en-US" altLang="zh-CN" sz="75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Anaëlle</a:t>
            </a:r>
            <a:r>
              <a:rPr lang="en-US" altLang="zh-CN" sz="7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MARTIN </a:t>
            </a:r>
            <a:r>
              <a:rPr lang="en-US" altLang="zh-CN" sz="75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74 86</a:t>
            </a:r>
          </a:p>
        </p:txBody>
      </p:sp>
    </p:spTree>
    <p:extLst>
      <p:ext uri="{BB962C8B-B14F-4D97-AF65-F5344CB8AC3E}">
        <p14:creationId xmlns:p14="http://schemas.microsoft.com/office/powerpoint/2010/main" val="4208595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1"/>
          <p:cNvSpPr txBox="1"/>
          <p:nvPr/>
        </p:nvSpPr>
        <p:spPr>
          <a:xfrm>
            <a:off x="1428672" y="260648"/>
            <a:ext cx="6713245" cy="360227"/>
          </a:xfrm>
          <a:prstGeom prst="rect">
            <a:avLst/>
          </a:prstGeom>
          <a:noFill/>
          <a:ln w="0">
            <a:noFill/>
          </a:ln>
        </p:spPr>
        <p:txBody>
          <a:bodyPr wrap="square" lIns="0" tIns="0" rIns="0" rtlCol="0" anchor="ctr" anchorCtr="1">
            <a:spAutoFit/>
          </a:bodyPr>
          <a:lstStyle/>
          <a:p>
            <a:pPr>
              <a:lnSpc>
                <a:spcPts val="1200"/>
              </a:lnSpc>
              <a:tabLst/>
            </a:pPr>
            <a:endParaRPr lang="en-US" altLang="zh-CN" sz="1600" b="1" dirty="0">
              <a:solidFill>
                <a:srgbClr val="C14243"/>
              </a:solidFill>
              <a:latin typeface="Century Gothic" pitchFamily="34" charset="0"/>
              <a:cs typeface="Tahoma" pitchFamily="34" charset="0"/>
            </a:endParaRPr>
          </a:p>
          <a:p>
            <a:pPr>
              <a:lnSpc>
                <a:spcPts val="1200"/>
              </a:lnSpc>
              <a:tabLst/>
            </a:pPr>
            <a:r>
              <a:rPr lang="en-US" altLang="zh-CN" sz="1600" b="1" dirty="0">
                <a:solidFill>
                  <a:srgbClr val="C14243"/>
                </a:solidFill>
                <a:latin typeface="Century Gothic" pitchFamily="34" charset="0"/>
                <a:cs typeface="Tahoma" pitchFamily="34" charset="0"/>
              </a:rPr>
              <a:t>ORGANIGRAMME - Site de la Manufacture - </a:t>
            </a:r>
            <a:r>
              <a:rPr lang="en-US" altLang="zh-CN" sz="1600" b="1" dirty="0" err="1">
                <a:solidFill>
                  <a:srgbClr val="C14243"/>
                </a:solidFill>
                <a:latin typeface="Century Gothic" pitchFamily="34" charset="0"/>
                <a:cs typeface="Tahoma" pitchFamily="34" charset="0"/>
              </a:rPr>
              <a:t>Rentrée</a:t>
            </a:r>
            <a:r>
              <a:rPr lang="en-US" altLang="zh-CN" sz="1600" b="1" dirty="0">
                <a:solidFill>
                  <a:srgbClr val="C14243"/>
                </a:solidFill>
                <a:latin typeface="Century Gothic" pitchFamily="34" charset="0"/>
                <a:cs typeface="Tahoma" pitchFamily="34" charset="0"/>
              </a:rPr>
              <a:t> 2022-2023</a:t>
            </a:r>
          </a:p>
        </p:txBody>
      </p:sp>
      <p:pic>
        <p:nvPicPr>
          <p:cNvPr id="2052" name="Picture 4" descr="D:\Profils\aurelien.merono\Mes Documents\Images\PHOTOS &amp; LOGOS\LOGOS\Fac de droit\LogoUniversiteFac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73472"/>
            <a:ext cx="961128" cy="635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Rectangle 46"/>
          <p:cNvSpPr/>
          <p:nvPr/>
        </p:nvSpPr>
        <p:spPr>
          <a:xfrm>
            <a:off x="3360376" y="1196752"/>
            <a:ext cx="2423248" cy="809309"/>
          </a:xfrm>
          <a:prstGeom prst="rect">
            <a:avLst/>
          </a:prstGeom>
          <a:solidFill>
            <a:srgbClr val="C14243"/>
          </a:solidFill>
          <a:ln w="6350">
            <a:noFill/>
            <a:rou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0" tIns="72000" rIns="0" bIns="108000" rtlCol="0" anchor="ctr" anchorCtr="1">
            <a:noAutofit/>
          </a:bodyPr>
          <a:lstStyle/>
          <a:p>
            <a:pPr algn="ctr">
              <a:lnSpc>
                <a:spcPts val="800"/>
              </a:lnSpc>
              <a:tabLst>
                <a:tab pos="101600" algn="l"/>
                <a:tab pos="152400" algn="l"/>
                <a:tab pos="215900" algn="l"/>
              </a:tabLst>
            </a:pPr>
            <a:r>
              <a:rPr lang="fr-FR" sz="75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ASSESSEUR DU DOYEN EN CHARGE DES LICENCES </a:t>
            </a:r>
          </a:p>
          <a:p>
            <a:pPr algn="ctr">
              <a:lnSpc>
                <a:spcPts val="800"/>
              </a:lnSpc>
              <a:tabLst>
                <a:tab pos="101600" algn="l"/>
                <a:tab pos="152400" algn="l"/>
                <a:tab pos="215900" algn="l"/>
              </a:tabLst>
            </a:pPr>
            <a:r>
              <a:rPr lang="fr-FR" sz="75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Ludovic PAILLER : 75 02</a:t>
            </a:r>
          </a:p>
          <a:p>
            <a:pPr algn="ctr">
              <a:lnSpc>
                <a:spcPts val="800"/>
              </a:lnSpc>
              <a:tabLst>
                <a:tab pos="101600" algn="l"/>
                <a:tab pos="152400" algn="l"/>
                <a:tab pos="215900" algn="l"/>
              </a:tabLst>
            </a:pPr>
            <a:r>
              <a:rPr lang="fr-FR" sz="75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algn="ctr">
              <a:lnSpc>
                <a:spcPts val="800"/>
              </a:lnSpc>
              <a:tabLst>
                <a:tab pos="101600" algn="l"/>
                <a:tab pos="152400" algn="l"/>
                <a:tab pos="215900" algn="l"/>
              </a:tabLst>
            </a:pPr>
            <a:r>
              <a:rPr lang="fr-FR" sz="75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RESPONSABLE ADMINISTRATIF ADJOINT </a:t>
            </a:r>
          </a:p>
          <a:p>
            <a:pPr algn="ctr">
              <a:lnSpc>
                <a:spcPts val="800"/>
              </a:lnSpc>
              <a:tabLst>
                <a:tab pos="101600" algn="l"/>
                <a:tab pos="152400" algn="l"/>
                <a:tab pos="215900" algn="l"/>
              </a:tabLst>
            </a:pPr>
            <a:r>
              <a:rPr lang="fr-FR" sz="75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Guillaume GODINEAU : 75 09</a:t>
            </a:r>
          </a:p>
        </p:txBody>
      </p:sp>
      <p:sp>
        <p:nvSpPr>
          <p:cNvPr id="50" name="Rectangle à coins arrondis 49"/>
          <p:cNvSpPr/>
          <p:nvPr/>
        </p:nvSpPr>
        <p:spPr>
          <a:xfrm>
            <a:off x="7229926" y="3030667"/>
            <a:ext cx="1299462" cy="64807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310" tIns="48655" rIns="97310" bIns="48655" spcCol="0" rtlCol="0" anchor="ctr"/>
          <a:lstStyle/>
          <a:p>
            <a:pPr algn="ctr"/>
            <a:r>
              <a:rPr lang="fr-FR" sz="750" b="1" cap="all" dirty="0">
                <a:solidFill>
                  <a:srgbClr val="C00000"/>
                </a:solidFill>
                <a:latin typeface="+mj-lt"/>
                <a:cs typeface="Tahoma" panose="020B0604030504040204" pitchFamily="34" charset="0"/>
              </a:rPr>
              <a:t>Cours magistraux toutes licences</a:t>
            </a:r>
          </a:p>
          <a:p>
            <a:pPr algn="ctr"/>
            <a:endParaRPr lang="fr-FR" sz="700" b="1" dirty="0">
              <a:solidFill>
                <a:schemeClr val="tx1"/>
              </a:solidFill>
              <a:latin typeface="+mj-lt"/>
              <a:cs typeface="Tahoma" panose="020B0604030504040204" pitchFamily="34" charset="0"/>
            </a:endParaRPr>
          </a:p>
          <a:p>
            <a:pPr algn="ctr"/>
            <a:r>
              <a:rPr lang="fr-FR" sz="750" b="1" dirty="0">
                <a:solidFill>
                  <a:schemeClr val="tx1"/>
                </a:solidFill>
                <a:latin typeface="+mj-lt"/>
                <a:cs typeface="Tahoma" panose="020B0604030504040204" pitchFamily="34" charset="0"/>
              </a:rPr>
              <a:t>Imane MOHAMMEDI</a:t>
            </a:r>
          </a:p>
          <a:p>
            <a:pPr algn="ctr"/>
            <a:r>
              <a:rPr lang="fr-FR" sz="750" dirty="0">
                <a:solidFill>
                  <a:schemeClr val="tx1"/>
                </a:solidFill>
                <a:latin typeface="+mj-lt"/>
                <a:cs typeface="Tahoma" panose="020B0604030504040204" pitchFamily="34" charset="0"/>
              </a:rPr>
              <a:t>75 07</a:t>
            </a:r>
          </a:p>
        </p:txBody>
      </p:sp>
      <p:sp>
        <p:nvSpPr>
          <p:cNvPr id="51" name="ZoneTexte 50"/>
          <p:cNvSpPr txBox="1"/>
          <p:nvPr/>
        </p:nvSpPr>
        <p:spPr>
          <a:xfrm>
            <a:off x="372297" y="2193367"/>
            <a:ext cx="1433959" cy="567276"/>
          </a:xfrm>
          <a:prstGeom prst="rect">
            <a:avLst/>
          </a:prstGeom>
          <a:solidFill>
            <a:srgbClr val="C14243"/>
          </a:solidFill>
          <a:ln w="6350">
            <a:noFill/>
            <a:rou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0" tIns="72000" rIns="0" bIns="108000" rtlCol="0" anchor="ctr" anchorCtr="1">
            <a:noAutofit/>
          </a:bodyPr>
          <a:lstStyle>
            <a:defPPr>
              <a:defRPr lang="fr-FR"/>
            </a:defPPr>
            <a:lvl1pPr algn="ctr">
              <a:lnSpc>
                <a:spcPts val="800"/>
              </a:lnSpc>
              <a:tabLst>
                <a:tab pos="101600" algn="l"/>
                <a:tab pos="152400" algn="l"/>
                <a:tab pos="215900" algn="l"/>
              </a:tabLst>
              <a:defRPr sz="7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>
              <a:defRPr>
                <a:solidFill>
                  <a:schemeClr val="tx1"/>
                </a:solidFill>
                <a:latin typeface="Arial" charset="0"/>
              </a:defRPr>
            </a:lvl6pPr>
            <a:lvl7pPr>
              <a:defRPr>
                <a:solidFill>
                  <a:schemeClr val="tx1"/>
                </a:solidFill>
                <a:latin typeface="Arial" charset="0"/>
              </a:defRPr>
            </a:lvl7pPr>
            <a:lvl8pPr>
              <a:defRPr>
                <a:solidFill>
                  <a:schemeClr val="tx1"/>
                </a:solidFill>
                <a:latin typeface="Arial" charset="0"/>
              </a:defRPr>
            </a:lvl8pPr>
            <a:lvl9pPr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r-FR" sz="750" dirty="0">
                <a:latin typeface="+mj-lt"/>
              </a:rPr>
              <a:t>Ecole et dispositifs de réussite</a:t>
            </a:r>
          </a:p>
          <a:p>
            <a:endParaRPr lang="fr-FR" sz="750" dirty="0">
              <a:latin typeface="+mj-lt"/>
            </a:endParaRPr>
          </a:p>
          <a:p>
            <a:r>
              <a:rPr lang="fr-FR" sz="750" b="0" dirty="0">
                <a:latin typeface="+mj-lt"/>
              </a:rPr>
              <a:t>Myriam BISCAY</a:t>
            </a:r>
          </a:p>
        </p:txBody>
      </p:sp>
      <p:sp>
        <p:nvSpPr>
          <p:cNvPr id="52" name="ZoneTexte 51"/>
          <p:cNvSpPr txBox="1"/>
          <p:nvPr/>
        </p:nvSpPr>
        <p:spPr>
          <a:xfrm>
            <a:off x="2125542" y="2193367"/>
            <a:ext cx="1477410" cy="567276"/>
          </a:xfrm>
          <a:prstGeom prst="rect">
            <a:avLst/>
          </a:prstGeom>
          <a:solidFill>
            <a:srgbClr val="C14243"/>
          </a:solidFill>
          <a:ln w="6350">
            <a:noFill/>
            <a:rou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0" tIns="72000" rIns="0" bIns="108000" rtlCol="0" anchor="ctr" anchorCtr="1">
            <a:noAutofit/>
          </a:bodyPr>
          <a:lstStyle>
            <a:defPPr>
              <a:defRPr lang="fr-FR"/>
            </a:defPPr>
            <a:lvl1pPr algn="ctr">
              <a:lnSpc>
                <a:spcPts val="800"/>
              </a:lnSpc>
              <a:tabLst>
                <a:tab pos="101600" algn="l"/>
                <a:tab pos="152400" algn="l"/>
                <a:tab pos="215900" algn="l"/>
              </a:tabLst>
              <a:defRPr sz="7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>
              <a:defRPr>
                <a:solidFill>
                  <a:schemeClr val="tx1"/>
                </a:solidFill>
                <a:latin typeface="Arial" charset="0"/>
              </a:defRPr>
            </a:lvl6pPr>
            <a:lvl7pPr>
              <a:defRPr>
                <a:solidFill>
                  <a:schemeClr val="tx1"/>
                </a:solidFill>
                <a:latin typeface="Arial" charset="0"/>
              </a:defRPr>
            </a:lvl7pPr>
            <a:lvl8pPr>
              <a:defRPr>
                <a:solidFill>
                  <a:schemeClr val="tx1"/>
                </a:solidFill>
                <a:latin typeface="Arial" charset="0"/>
              </a:defRPr>
            </a:lvl8pPr>
            <a:lvl9pPr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r-FR" sz="750" dirty="0">
                <a:latin typeface="+mj-lt"/>
              </a:rPr>
              <a:t>Collège de droit</a:t>
            </a:r>
          </a:p>
          <a:p>
            <a:endParaRPr lang="fr-FR" sz="750" dirty="0">
              <a:latin typeface="+mj-lt"/>
            </a:endParaRPr>
          </a:p>
          <a:p>
            <a:r>
              <a:rPr lang="fr-FR" sz="750" b="0" dirty="0">
                <a:latin typeface="+mj-lt"/>
              </a:rPr>
              <a:t>Hervé de GAUDEMAR</a:t>
            </a:r>
          </a:p>
          <a:p>
            <a:r>
              <a:rPr lang="fr-FR" sz="750" b="0" dirty="0">
                <a:latin typeface="+mj-lt"/>
              </a:rPr>
              <a:t>Chrystelle GAZEAU</a:t>
            </a:r>
          </a:p>
        </p:txBody>
      </p:sp>
      <p:sp>
        <p:nvSpPr>
          <p:cNvPr id="53" name="ZoneTexte 52"/>
          <p:cNvSpPr txBox="1"/>
          <p:nvPr/>
        </p:nvSpPr>
        <p:spPr>
          <a:xfrm>
            <a:off x="3922238" y="2193367"/>
            <a:ext cx="1491885" cy="567276"/>
          </a:xfrm>
          <a:prstGeom prst="rect">
            <a:avLst/>
          </a:prstGeom>
          <a:solidFill>
            <a:srgbClr val="C14243"/>
          </a:solidFill>
          <a:ln w="6350">
            <a:noFill/>
            <a:rou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0" tIns="72000" rIns="0" bIns="108000" rtlCol="0" anchor="ctr" anchorCtr="1">
            <a:noAutofit/>
          </a:bodyPr>
          <a:lstStyle>
            <a:defPPr>
              <a:defRPr lang="fr-FR"/>
            </a:defPPr>
            <a:lvl1pPr algn="ctr">
              <a:lnSpc>
                <a:spcPts val="800"/>
              </a:lnSpc>
              <a:tabLst>
                <a:tab pos="101600" algn="l"/>
                <a:tab pos="152400" algn="l"/>
                <a:tab pos="215900" algn="l"/>
              </a:tabLst>
              <a:defRPr sz="7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>
              <a:defRPr>
                <a:solidFill>
                  <a:schemeClr val="tx1"/>
                </a:solidFill>
                <a:latin typeface="Arial" charset="0"/>
              </a:defRPr>
            </a:lvl6pPr>
            <a:lvl7pPr>
              <a:defRPr>
                <a:solidFill>
                  <a:schemeClr val="tx1"/>
                </a:solidFill>
                <a:latin typeface="Arial" charset="0"/>
              </a:defRPr>
            </a:lvl7pPr>
            <a:lvl8pPr>
              <a:defRPr>
                <a:solidFill>
                  <a:schemeClr val="tx1"/>
                </a:solidFill>
                <a:latin typeface="Arial" charset="0"/>
              </a:defRPr>
            </a:lvl8pPr>
            <a:lvl9pPr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r-FR" sz="750" dirty="0">
                <a:latin typeface="+mj-lt"/>
              </a:rPr>
              <a:t>Aménagements de parcours</a:t>
            </a:r>
          </a:p>
          <a:p>
            <a:br>
              <a:rPr lang="fr-FR" sz="750" dirty="0">
                <a:latin typeface="+mj-lt"/>
              </a:rPr>
            </a:br>
            <a:r>
              <a:rPr lang="fr-FR" sz="750" b="0" dirty="0">
                <a:latin typeface="+mj-lt"/>
              </a:rPr>
              <a:t>Catherine FILLON</a:t>
            </a:r>
            <a:endParaRPr lang="fr-FR" sz="750" dirty="0">
              <a:latin typeface="+mj-lt"/>
            </a:endParaRPr>
          </a:p>
        </p:txBody>
      </p:sp>
      <p:sp>
        <p:nvSpPr>
          <p:cNvPr id="54" name="ZoneTexte 53"/>
          <p:cNvSpPr txBox="1"/>
          <p:nvPr/>
        </p:nvSpPr>
        <p:spPr>
          <a:xfrm>
            <a:off x="5733409" y="2200489"/>
            <a:ext cx="1398841" cy="560154"/>
          </a:xfrm>
          <a:prstGeom prst="rect">
            <a:avLst/>
          </a:prstGeom>
          <a:solidFill>
            <a:srgbClr val="C14243"/>
          </a:solidFill>
          <a:ln w="6350">
            <a:noFill/>
            <a:rou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0" tIns="72000" rIns="0" bIns="108000" rtlCol="0" anchor="ctr" anchorCtr="1">
            <a:noAutofit/>
          </a:bodyPr>
          <a:lstStyle>
            <a:defPPr>
              <a:defRPr lang="fr-FR"/>
            </a:defPPr>
            <a:lvl1pPr algn="ctr">
              <a:lnSpc>
                <a:spcPts val="800"/>
              </a:lnSpc>
              <a:tabLst>
                <a:tab pos="101600" algn="l"/>
                <a:tab pos="152400" algn="l"/>
                <a:tab pos="215900" algn="l"/>
              </a:tabLst>
              <a:defRPr sz="7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>
              <a:defRPr>
                <a:solidFill>
                  <a:schemeClr val="tx1"/>
                </a:solidFill>
                <a:latin typeface="Arial" charset="0"/>
              </a:defRPr>
            </a:lvl6pPr>
            <a:lvl7pPr>
              <a:defRPr>
                <a:solidFill>
                  <a:schemeClr val="tx1"/>
                </a:solidFill>
                <a:latin typeface="Arial" charset="0"/>
              </a:defRPr>
            </a:lvl7pPr>
            <a:lvl8pPr>
              <a:defRPr>
                <a:solidFill>
                  <a:schemeClr val="tx1"/>
                </a:solidFill>
                <a:latin typeface="Arial" charset="0"/>
              </a:defRPr>
            </a:lvl8pPr>
            <a:lvl9pPr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r-FR" sz="750" dirty="0">
                <a:latin typeface="+mj-lt"/>
              </a:rPr>
              <a:t>Admissions et transferts</a:t>
            </a:r>
          </a:p>
          <a:p>
            <a:endParaRPr lang="fr-FR" sz="750" dirty="0">
              <a:latin typeface="+mj-lt"/>
            </a:endParaRPr>
          </a:p>
          <a:p>
            <a:r>
              <a:rPr lang="fr-FR" sz="750" b="0" dirty="0">
                <a:latin typeface="+mj-lt"/>
              </a:rPr>
              <a:t>Etienne DURAND</a:t>
            </a:r>
          </a:p>
        </p:txBody>
      </p:sp>
      <p:cxnSp>
        <p:nvCxnSpPr>
          <p:cNvPr id="62" name="Connecteur droit 61"/>
          <p:cNvCxnSpPr/>
          <p:nvPr/>
        </p:nvCxnSpPr>
        <p:spPr>
          <a:xfrm>
            <a:off x="5724128" y="2313633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62"/>
          <p:cNvCxnSpPr/>
          <p:nvPr/>
        </p:nvCxnSpPr>
        <p:spPr>
          <a:xfrm>
            <a:off x="4885949" y="2093639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/>
          <p:cNvCxnSpPr/>
          <p:nvPr/>
        </p:nvCxnSpPr>
        <p:spPr>
          <a:xfrm>
            <a:off x="10408621" y="5896806"/>
            <a:ext cx="0" cy="0"/>
          </a:xfrm>
          <a:prstGeom prst="straightConnector1">
            <a:avLst/>
          </a:prstGeom>
          <a:ln>
            <a:noFill/>
            <a:tailEnd type="arrow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à coins arrondis 65"/>
          <p:cNvSpPr/>
          <p:nvPr/>
        </p:nvSpPr>
        <p:spPr>
          <a:xfrm>
            <a:off x="7229927" y="3825162"/>
            <a:ext cx="1299461" cy="64479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310" tIns="48655" rIns="97310" bIns="48655" spcCol="0" rtlCol="0" anchor="ctr"/>
          <a:lstStyle/>
          <a:p>
            <a:pPr algn="ctr"/>
            <a:r>
              <a:rPr lang="fr-FR" sz="750" b="1" cap="all" dirty="0">
                <a:solidFill>
                  <a:srgbClr val="C00000"/>
                </a:solidFill>
                <a:latin typeface="+mj-lt"/>
                <a:cs typeface="Tahoma" panose="020B0604030504040204" pitchFamily="34" charset="0"/>
              </a:rPr>
              <a:t>Stages volontaires en Licences et Master</a:t>
            </a:r>
          </a:p>
          <a:p>
            <a:pPr algn="ctr"/>
            <a:r>
              <a:rPr lang="fr-FR" sz="750" b="1" dirty="0">
                <a:solidFill>
                  <a:schemeClr val="tx1"/>
                </a:solidFill>
                <a:latin typeface="+mj-lt"/>
                <a:cs typeface="Tahoma" panose="020B0604030504040204" pitchFamily="34" charset="0"/>
              </a:rPr>
              <a:t>Katia JORDA</a:t>
            </a:r>
          </a:p>
          <a:p>
            <a:pPr algn="ctr"/>
            <a:r>
              <a:rPr lang="fr-FR" sz="750" dirty="0">
                <a:solidFill>
                  <a:schemeClr val="tx1"/>
                </a:solidFill>
                <a:latin typeface="+mj-lt"/>
                <a:cs typeface="Tahoma" panose="020B0604030504040204" pitchFamily="34" charset="0"/>
              </a:rPr>
              <a:t>73 12</a:t>
            </a:r>
          </a:p>
        </p:txBody>
      </p:sp>
      <p:sp>
        <p:nvSpPr>
          <p:cNvPr id="81" name="Rectangle à coins arrondis 80"/>
          <p:cNvSpPr/>
          <p:nvPr/>
        </p:nvSpPr>
        <p:spPr>
          <a:xfrm>
            <a:off x="5640114" y="3015943"/>
            <a:ext cx="1417463" cy="110926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310" tIns="48655" rIns="97310" bIns="48655" rtlCol="0" anchor="ctr"/>
          <a:lstStyle/>
          <a:p>
            <a:pPr algn="ctr"/>
            <a:r>
              <a:rPr lang="fr-FR" sz="750" b="1" cap="all" dirty="0">
                <a:solidFill>
                  <a:srgbClr val="C00000"/>
                </a:solidFill>
                <a:latin typeface="+mj-lt"/>
                <a:cs typeface="Tahoma" panose="020B0604030504040204" pitchFamily="34" charset="0"/>
              </a:rPr>
              <a:t>Admissions</a:t>
            </a:r>
          </a:p>
          <a:p>
            <a:pPr algn="ctr"/>
            <a:endParaRPr lang="fr-FR" sz="700" b="1" dirty="0">
              <a:solidFill>
                <a:schemeClr val="tx1"/>
              </a:solidFill>
              <a:latin typeface="+mj-lt"/>
              <a:cs typeface="Tahoma" panose="020B0604030504040204" pitchFamily="34" charset="0"/>
            </a:endParaRPr>
          </a:p>
          <a:p>
            <a:pPr algn="ctr"/>
            <a:r>
              <a:rPr lang="fr-FR" sz="750" b="1" dirty="0">
                <a:solidFill>
                  <a:schemeClr val="tx1"/>
                </a:solidFill>
                <a:latin typeface="+mj-lt"/>
                <a:cs typeface="Tahoma" panose="020B0604030504040204" pitchFamily="34" charset="0"/>
              </a:rPr>
              <a:t>Isabelle GAMOND </a:t>
            </a:r>
            <a:r>
              <a:rPr lang="fr-FR" sz="750" dirty="0">
                <a:solidFill>
                  <a:schemeClr val="tx1"/>
                </a:solidFill>
                <a:latin typeface="+mj-lt"/>
                <a:cs typeface="Tahoma" panose="020B0604030504040204" pitchFamily="34" charset="0"/>
              </a:rPr>
              <a:t>: 77  24</a:t>
            </a:r>
          </a:p>
          <a:p>
            <a:pPr algn="ctr"/>
            <a:r>
              <a:rPr lang="fr-FR" sz="750" b="1" dirty="0">
                <a:solidFill>
                  <a:schemeClr val="tx1"/>
                </a:solidFill>
                <a:latin typeface="+mj-lt"/>
                <a:cs typeface="Tahoma" panose="020B0604030504040204" pitchFamily="34" charset="0"/>
              </a:rPr>
              <a:t>Cécile PIERRAT </a:t>
            </a:r>
            <a:r>
              <a:rPr lang="fr-FR" sz="750" dirty="0">
                <a:solidFill>
                  <a:schemeClr val="tx1"/>
                </a:solidFill>
                <a:latin typeface="+mj-lt"/>
                <a:cs typeface="Tahoma" panose="020B0604030504040204" pitchFamily="34" charset="0"/>
              </a:rPr>
              <a:t>: 72  33</a:t>
            </a:r>
          </a:p>
          <a:p>
            <a:pPr algn="ctr"/>
            <a:endParaRPr lang="fr-FR" sz="750" b="1" dirty="0">
              <a:solidFill>
                <a:schemeClr val="tx1"/>
              </a:solidFill>
              <a:latin typeface="+mj-lt"/>
              <a:cs typeface="Tahoma" panose="020B0604030504040204" pitchFamily="34" charset="0"/>
            </a:endParaRPr>
          </a:p>
          <a:p>
            <a:pPr algn="ctr"/>
            <a:r>
              <a:rPr lang="fr-FR" sz="750" b="1" dirty="0">
                <a:solidFill>
                  <a:srgbClr val="C14243"/>
                </a:solidFill>
                <a:latin typeface="+mj-lt"/>
                <a:cs typeface="Tahoma" panose="020B0604030504040204" pitchFamily="34" charset="0"/>
              </a:rPr>
              <a:t>PACES-CPGE</a:t>
            </a:r>
          </a:p>
          <a:p>
            <a:pPr algn="ctr"/>
            <a:r>
              <a:rPr lang="fr-FR" sz="750" b="1" dirty="0">
                <a:solidFill>
                  <a:schemeClr val="tx1"/>
                </a:solidFill>
                <a:latin typeface="+mj-lt"/>
                <a:cs typeface="Tahoma" panose="020B0604030504040204" pitchFamily="34" charset="0"/>
              </a:rPr>
              <a:t>Sandrine CORTEMBERT</a:t>
            </a:r>
          </a:p>
        </p:txBody>
      </p:sp>
      <p:sp>
        <p:nvSpPr>
          <p:cNvPr id="83" name="Rectangle à coins arrondis 82"/>
          <p:cNvSpPr/>
          <p:nvPr/>
        </p:nvSpPr>
        <p:spPr>
          <a:xfrm>
            <a:off x="484475" y="3018133"/>
            <a:ext cx="1256209" cy="75558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310" tIns="48655" rIns="97310" bIns="48655" rtlCol="0" anchor="ctr"/>
          <a:lstStyle/>
          <a:p>
            <a:pPr algn="ctr"/>
            <a:r>
              <a:rPr lang="fr-FR" sz="750" b="1" cap="all" dirty="0">
                <a:solidFill>
                  <a:srgbClr val="C00000"/>
                </a:solidFill>
                <a:latin typeface="+mj-lt"/>
                <a:cs typeface="Tahoma" panose="020B0604030504040204" pitchFamily="34" charset="0"/>
              </a:rPr>
              <a:t>Responsable du Pôle Réussite Licence</a:t>
            </a:r>
          </a:p>
          <a:p>
            <a:pPr algn="ctr"/>
            <a:endParaRPr lang="fr-FR" sz="700" b="1" dirty="0">
              <a:solidFill>
                <a:schemeClr val="tx1"/>
              </a:solidFill>
              <a:latin typeface="+mj-lt"/>
              <a:cs typeface="Tahoma" panose="020B0604030504040204" pitchFamily="34" charset="0"/>
            </a:endParaRPr>
          </a:p>
          <a:p>
            <a:pPr algn="ctr"/>
            <a:r>
              <a:rPr lang="fr-FR" sz="700" b="1" dirty="0">
                <a:solidFill>
                  <a:schemeClr val="tx1"/>
                </a:solidFill>
                <a:latin typeface="+mj-lt"/>
                <a:cs typeface="Tahoma" panose="020B0604030504040204" pitchFamily="34" charset="0"/>
              </a:rPr>
              <a:t>Sophie ROMERO-PERETTI  </a:t>
            </a:r>
            <a:r>
              <a:rPr lang="fr-FR" sz="700" dirty="0">
                <a:solidFill>
                  <a:schemeClr val="tx1"/>
                </a:solidFill>
                <a:latin typeface="+mj-lt"/>
                <a:cs typeface="Tahoma" panose="020B0604030504040204" pitchFamily="34" charset="0"/>
              </a:rPr>
              <a:t>73 25</a:t>
            </a:r>
          </a:p>
          <a:p>
            <a:pPr algn="ctr"/>
            <a:r>
              <a:rPr lang="fr-FR" sz="700" b="1" dirty="0">
                <a:solidFill>
                  <a:schemeClr val="tx1"/>
                </a:solidFill>
                <a:latin typeface="+mj-lt"/>
                <a:cs typeface="Tahoma" panose="020B0604030504040204" pitchFamily="34" charset="0"/>
              </a:rPr>
              <a:t>Floriane </a:t>
            </a:r>
            <a:r>
              <a:rPr lang="fr-FR" sz="700" b="1" cap="all" dirty="0">
                <a:solidFill>
                  <a:schemeClr val="tx1"/>
                </a:solidFill>
                <a:latin typeface="+mj-lt"/>
                <a:cs typeface="Tahoma" panose="020B0604030504040204" pitchFamily="34" charset="0"/>
              </a:rPr>
              <a:t>Dubost</a:t>
            </a:r>
            <a:r>
              <a:rPr lang="fr-FR" sz="700" b="1" dirty="0">
                <a:solidFill>
                  <a:schemeClr val="tx1"/>
                </a:solidFill>
                <a:latin typeface="+mj-lt"/>
                <a:cs typeface="Tahoma" panose="020B0604030504040204" pitchFamily="34" charset="0"/>
              </a:rPr>
              <a:t> </a:t>
            </a:r>
            <a:r>
              <a:rPr lang="fr-FR" sz="700" dirty="0">
                <a:solidFill>
                  <a:schemeClr val="tx1"/>
                </a:solidFill>
                <a:latin typeface="+mj-lt"/>
                <a:cs typeface="Tahoma" panose="020B0604030504040204" pitchFamily="34" charset="0"/>
              </a:rPr>
              <a:t>: 87 12</a:t>
            </a:r>
          </a:p>
        </p:txBody>
      </p:sp>
      <p:sp>
        <p:nvSpPr>
          <p:cNvPr id="88" name="Rectangle à coins arrondis 87"/>
          <p:cNvSpPr/>
          <p:nvPr/>
        </p:nvSpPr>
        <p:spPr>
          <a:xfrm>
            <a:off x="5640114" y="4300357"/>
            <a:ext cx="1417463" cy="1360891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310" tIns="48655" rIns="97310" bIns="48655" rtlCol="0" anchor="ctr"/>
          <a:lstStyle/>
          <a:p>
            <a:pPr algn="ctr"/>
            <a:r>
              <a:rPr lang="fr-FR" sz="750" b="1" cap="all" dirty="0">
                <a:solidFill>
                  <a:srgbClr val="C00000"/>
                </a:solidFill>
                <a:latin typeface="+mj-lt"/>
                <a:cs typeface="Tahoma" panose="020B0604030504040204" pitchFamily="34" charset="0"/>
              </a:rPr>
              <a:t>POLE INTERNATIONAL</a:t>
            </a:r>
          </a:p>
          <a:p>
            <a:pPr algn="ctr"/>
            <a:r>
              <a:rPr lang="fr-FR" altLang="zh-CN" sz="750" b="1" dirty="0">
                <a:solidFill>
                  <a:srgbClr val="C1424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Responsable : </a:t>
            </a:r>
            <a:r>
              <a:rPr lang="fr-FR" sz="750" b="1" dirty="0">
                <a:solidFill>
                  <a:schemeClr val="tx1"/>
                </a:solidFill>
                <a:latin typeface="+mj-lt"/>
                <a:cs typeface="Tahoma" panose="020B0604030504040204" pitchFamily="34" charset="0"/>
              </a:rPr>
              <a:t>Laurent ECK</a:t>
            </a:r>
          </a:p>
          <a:p>
            <a:pPr algn="ctr"/>
            <a:endParaRPr lang="fr-FR" sz="750" b="1" dirty="0">
              <a:solidFill>
                <a:schemeClr val="tx1"/>
              </a:solidFill>
              <a:latin typeface="+mj-lt"/>
              <a:cs typeface="Tahoma" panose="020B0604030504040204" pitchFamily="34" charset="0"/>
            </a:endParaRPr>
          </a:p>
          <a:p>
            <a:pPr algn="ctr"/>
            <a:r>
              <a:rPr lang="fr-FR" sz="750" b="1" dirty="0">
                <a:solidFill>
                  <a:srgbClr val="C14243"/>
                </a:solidFill>
                <a:latin typeface="+mj-lt"/>
                <a:cs typeface="Tahoma" panose="020B0604030504040204" pitchFamily="34" charset="0"/>
              </a:rPr>
              <a:t>Etudiants étrangers en échange</a:t>
            </a:r>
          </a:p>
          <a:p>
            <a:pPr algn="ctr"/>
            <a:r>
              <a:rPr lang="fr-FR" sz="750" b="1" dirty="0">
                <a:solidFill>
                  <a:schemeClr val="tx1"/>
                </a:solidFill>
                <a:latin typeface="+mj-lt"/>
                <a:cs typeface="Tahoma" panose="020B0604030504040204" pitchFamily="34" charset="0"/>
              </a:rPr>
              <a:t>Anne-Sophie BERTHIER </a:t>
            </a:r>
            <a:r>
              <a:rPr lang="fr-FR" sz="750" dirty="0">
                <a:solidFill>
                  <a:schemeClr val="tx1"/>
                </a:solidFill>
                <a:latin typeface="+mj-lt"/>
                <a:cs typeface="Tahoma" panose="020B0604030504040204" pitchFamily="34" charset="0"/>
              </a:rPr>
              <a:t>: </a:t>
            </a:r>
          </a:p>
          <a:p>
            <a:pPr algn="ctr"/>
            <a:r>
              <a:rPr lang="fr-FR" sz="750" dirty="0">
                <a:solidFill>
                  <a:schemeClr val="tx1"/>
                </a:solidFill>
                <a:latin typeface="+mj-lt"/>
                <a:cs typeface="Tahoma" panose="020B0604030504040204" pitchFamily="34" charset="0"/>
              </a:rPr>
              <a:t>85 35</a:t>
            </a:r>
          </a:p>
          <a:p>
            <a:pPr algn="ctr"/>
            <a:r>
              <a:rPr lang="fr-FR" sz="750" b="1" dirty="0">
                <a:solidFill>
                  <a:schemeClr val="tx1"/>
                </a:solidFill>
                <a:latin typeface="+mj-lt"/>
                <a:cs typeface="Tahoma" panose="020B0604030504040204" pitchFamily="34" charset="0"/>
              </a:rPr>
              <a:t>Martin LAPROVITERA</a:t>
            </a:r>
          </a:p>
        </p:txBody>
      </p:sp>
      <p:cxnSp>
        <p:nvCxnSpPr>
          <p:cNvPr id="13" name="Connecteur droit 12"/>
          <p:cNvCxnSpPr>
            <a:cxnSpLocks/>
          </p:cNvCxnSpPr>
          <p:nvPr/>
        </p:nvCxnSpPr>
        <p:spPr>
          <a:xfrm>
            <a:off x="899592" y="2093639"/>
            <a:ext cx="69127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>
            <a:off x="4545109" y="1993447"/>
            <a:ext cx="0" cy="100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à coins arrondis 45"/>
          <p:cNvSpPr/>
          <p:nvPr/>
        </p:nvSpPr>
        <p:spPr>
          <a:xfrm>
            <a:off x="1976332" y="3012229"/>
            <a:ext cx="1491885" cy="75558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310" tIns="48655" rIns="97310" bIns="48655" rtlCol="0" anchor="ctr"/>
          <a:lstStyle/>
          <a:p>
            <a:pPr algn="ctr"/>
            <a:r>
              <a:rPr lang="fr-FR" sz="750" b="1" cap="all" dirty="0">
                <a:solidFill>
                  <a:srgbClr val="C00000"/>
                </a:solidFill>
                <a:latin typeface="+mj-lt"/>
                <a:cs typeface="Tahoma" panose="020B0604030504040204" pitchFamily="34" charset="0"/>
              </a:rPr>
              <a:t>Secrétariat de direction du doyen et du service Licence</a:t>
            </a:r>
          </a:p>
          <a:p>
            <a:pPr algn="ctr"/>
            <a:endParaRPr lang="fr-FR" sz="700" b="1" dirty="0">
              <a:solidFill>
                <a:schemeClr val="tx1"/>
              </a:solidFill>
              <a:latin typeface="+mj-lt"/>
              <a:cs typeface="Tahoma" panose="020B0604030504040204" pitchFamily="34" charset="0"/>
            </a:endParaRPr>
          </a:p>
          <a:p>
            <a:pPr algn="ctr"/>
            <a:r>
              <a:rPr lang="fr-FR" sz="750" b="1" dirty="0">
                <a:solidFill>
                  <a:schemeClr val="tx1"/>
                </a:solidFill>
                <a:latin typeface="+mj-lt"/>
                <a:cs typeface="Tahoma" panose="020B0604030504040204" pitchFamily="34" charset="0"/>
              </a:rPr>
              <a:t>Charlène NIGLIS  </a:t>
            </a:r>
            <a:r>
              <a:rPr lang="fr-FR" sz="750" dirty="0">
                <a:solidFill>
                  <a:schemeClr val="tx1"/>
                </a:solidFill>
                <a:latin typeface="+mj-lt"/>
                <a:cs typeface="Tahoma" panose="020B0604030504040204" pitchFamily="34" charset="0"/>
              </a:rPr>
              <a:t>86 79</a:t>
            </a:r>
            <a:endParaRPr lang="fr-FR" sz="750" b="1" dirty="0">
              <a:solidFill>
                <a:schemeClr val="tx1"/>
              </a:solidFill>
              <a:latin typeface="+mj-lt"/>
              <a:cs typeface="Tahoma" panose="020B0604030504040204" pitchFamily="34" charset="0"/>
            </a:endParaRPr>
          </a:p>
        </p:txBody>
      </p:sp>
      <p:sp>
        <p:nvSpPr>
          <p:cNvPr id="32" name="Rectangle à coins arrondis 45">
            <a:extLst>
              <a:ext uri="{FF2B5EF4-FFF2-40B4-BE49-F238E27FC236}">
                <a16:creationId xmlns:a16="http://schemas.microsoft.com/office/drawing/2014/main" id="{61290A00-E289-405D-AE3E-CACAD7FCC0A2}"/>
              </a:ext>
            </a:extLst>
          </p:cNvPr>
          <p:cNvSpPr/>
          <p:nvPr/>
        </p:nvSpPr>
        <p:spPr>
          <a:xfrm>
            <a:off x="3671532" y="3024663"/>
            <a:ext cx="1765267" cy="2787441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310" tIns="48655" rIns="97310" bIns="48655" rtlCol="0" anchor="ctr"/>
          <a:lstStyle/>
          <a:p>
            <a:pPr algn="ctr">
              <a:tabLst>
                <a:tab pos="88900" algn="l"/>
                <a:tab pos="660400" algn="l"/>
              </a:tabLst>
            </a:pPr>
            <a:r>
              <a:rPr lang="fr-FR" altLang="zh-CN" sz="75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fr-FR" altLang="zh-CN" sz="75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SCOLARITÉ DES LICENCES</a:t>
            </a:r>
          </a:p>
          <a:p>
            <a:pPr algn="ctr">
              <a:tabLst>
                <a:tab pos="88900" algn="l"/>
                <a:tab pos="660400" algn="l"/>
              </a:tabLst>
            </a:pPr>
            <a:r>
              <a:rPr lang="fr-FR" altLang="zh-CN" sz="750" dirty="0">
                <a:solidFill>
                  <a:srgbClr val="C1424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ctr">
              <a:tabLst>
                <a:tab pos="88900" algn="l"/>
                <a:tab pos="660400" algn="l"/>
              </a:tabLst>
            </a:pPr>
            <a:r>
              <a:rPr lang="fr-FR" altLang="zh-CN" sz="750" b="1" dirty="0">
                <a:solidFill>
                  <a:srgbClr val="C1424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Accueil  </a:t>
            </a:r>
            <a:r>
              <a:rPr lang="fr-FR" sz="750" b="1" dirty="0" err="1">
                <a:solidFill>
                  <a:schemeClr val="tx1"/>
                </a:solidFill>
                <a:cs typeface="Tahoma" panose="020B0604030504040204" pitchFamily="34" charset="0"/>
              </a:rPr>
              <a:t>Djilian</a:t>
            </a:r>
            <a:r>
              <a:rPr lang="fr-FR" sz="750" b="1" dirty="0">
                <a:solidFill>
                  <a:schemeClr val="tx1"/>
                </a:solidFill>
                <a:cs typeface="Tahoma" panose="020B0604030504040204" pitchFamily="34" charset="0"/>
              </a:rPr>
              <a:t> </a:t>
            </a:r>
            <a:r>
              <a:rPr lang="fr-FR" sz="750" b="1" cap="all" dirty="0" err="1">
                <a:solidFill>
                  <a:schemeClr val="tx1"/>
                </a:solidFill>
                <a:cs typeface="Tahoma" panose="020B0604030504040204" pitchFamily="34" charset="0"/>
              </a:rPr>
              <a:t>Morsli</a:t>
            </a:r>
            <a:r>
              <a:rPr lang="fr-FR" sz="750" cap="all" dirty="0">
                <a:solidFill>
                  <a:schemeClr val="tx1"/>
                </a:solidFill>
                <a:cs typeface="Tahoma" panose="020B0604030504040204" pitchFamily="34" charset="0"/>
              </a:rPr>
              <a:t> : 77 25</a:t>
            </a:r>
          </a:p>
          <a:p>
            <a:pPr algn="ctr">
              <a:tabLst>
                <a:tab pos="88900" algn="l"/>
                <a:tab pos="660400" algn="l"/>
              </a:tabLst>
            </a:pPr>
            <a:endParaRPr lang="fr-FR" altLang="zh-CN" sz="750" b="1" dirty="0">
              <a:solidFill>
                <a:srgbClr val="C1424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fr-FR" sz="750" b="1" dirty="0">
                <a:solidFill>
                  <a:srgbClr val="C00000"/>
                </a:solidFill>
                <a:cs typeface="Tahoma" panose="020B0604030504040204" pitchFamily="34" charset="0"/>
              </a:rPr>
              <a:t>Secrétariat L1 </a:t>
            </a:r>
            <a:endParaRPr lang="fr-FR" sz="700" b="1" dirty="0">
              <a:solidFill>
                <a:schemeClr val="tx1"/>
              </a:solidFill>
              <a:cs typeface="Tahoma" panose="020B0604030504040204" pitchFamily="34" charset="0"/>
            </a:endParaRPr>
          </a:p>
          <a:p>
            <a:pPr algn="ctr"/>
            <a:r>
              <a:rPr lang="fr-FR" sz="750" b="1" dirty="0">
                <a:solidFill>
                  <a:schemeClr val="tx1"/>
                </a:solidFill>
                <a:cs typeface="Tahoma" panose="020B0604030504040204" pitchFamily="34" charset="0"/>
              </a:rPr>
              <a:t>Céline BLANC </a:t>
            </a:r>
            <a:r>
              <a:rPr lang="fr-FR" sz="750" dirty="0">
                <a:solidFill>
                  <a:schemeClr val="tx1"/>
                </a:solidFill>
                <a:cs typeface="Tahoma" panose="020B0604030504040204" pitchFamily="34" charset="0"/>
              </a:rPr>
              <a:t>: 75 12</a:t>
            </a:r>
            <a:endParaRPr lang="fr-FR" sz="750" b="1" dirty="0">
              <a:solidFill>
                <a:schemeClr val="tx1"/>
              </a:solidFill>
              <a:cs typeface="Tahoma" panose="020B0604030504040204" pitchFamily="34" charset="0"/>
            </a:endParaRPr>
          </a:p>
          <a:p>
            <a:pPr algn="ctr"/>
            <a:r>
              <a:rPr lang="fr-FR" sz="750" b="1" dirty="0">
                <a:solidFill>
                  <a:schemeClr val="tx1"/>
                </a:solidFill>
                <a:cs typeface="Tahoma" panose="020B0604030504040204" pitchFamily="34" charset="0"/>
              </a:rPr>
              <a:t>Slah HDIA </a:t>
            </a:r>
            <a:r>
              <a:rPr lang="fr-FR" sz="750" dirty="0">
                <a:solidFill>
                  <a:schemeClr val="tx1"/>
                </a:solidFill>
                <a:cs typeface="Tahoma" panose="020B0604030504040204" pitchFamily="34" charset="0"/>
              </a:rPr>
              <a:t>: 75 06</a:t>
            </a:r>
          </a:p>
          <a:p>
            <a:pPr algn="ctr"/>
            <a:endParaRPr lang="fr-FR" sz="750" b="1" dirty="0">
              <a:solidFill>
                <a:schemeClr val="tx1"/>
              </a:solidFill>
              <a:cs typeface="Tahoma" panose="020B0604030504040204" pitchFamily="34" charset="0"/>
            </a:endParaRPr>
          </a:p>
          <a:p>
            <a:pPr algn="ctr"/>
            <a:r>
              <a:rPr lang="fr-FR" sz="750" b="1" dirty="0">
                <a:solidFill>
                  <a:srgbClr val="C00000"/>
                </a:solidFill>
                <a:cs typeface="Tahoma" panose="020B0604030504040204" pitchFamily="34" charset="0"/>
              </a:rPr>
              <a:t>Secrétariat L2</a:t>
            </a:r>
            <a:endParaRPr lang="fr-FR" sz="700" b="1" dirty="0">
              <a:solidFill>
                <a:schemeClr val="tx1"/>
              </a:solidFill>
              <a:cs typeface="Tahoma" panose="020B0604030504040204" pitchFamily="34" charset="0"/>
            </a:endParaRPr>
          </a:p>
          <a:p>
            <a:pPr algn="ctr"/>
            <a:r>
              <a:rPr lang="fr-FR" sz="750" b="1" dirty="0">
                <a:solidFill>
                  <a:schemeClr val="tx1"/>
                </a:solidFill>
                <a:cs typeface="Tahoma" panose="020B0604030504040204" pitchFamily="34" charset="0"/>
              </a:rPr>
              <a:t>Valérie BRUYERE </a:t>
            </a:r>
            <a:r>
              <a:rPr lang="fr-FR" sz="750" dirty="0">
                <a:solidFill>
                  <a:schemeClr val="tx1"/>
                </a:solidFill>
                <a:cs typeface="Tahoma" panose="020B0604030504040204" pitchFamily="34" charset="0"/>
              </a:rPr>
              <a:t>: 77 22</a:t>
            </a:r>
            <a:endParaRPr lang="fr-FR" sz="750" b="1" dirty="0">
              <a:solidFill>
                <a:schemeClr val="tx1"/>
              </a:solidFill>
              <a:cs typeface="Tahoma" panose="020B0604030504040204" pitchFamily="34" charset="0"/>
            </a:endParaRPr>
          </a:p>
          <a:p>
            <a:pPr algn="ctr"/>
            <a:r>
              <a:rPr lang="fr-FR" sz="750" b="1" dirty="0">
                <a:solidFill>
                  <a:schemeClr val="tx1"/>
                </a:solidFill>
                <a:cs typeface="Tahoma" panose="020B0604030504040204" pitchFamily="34" charset="0"/>
              </a:rPr>
              <a:t>Sandrine BOUTOT </a:t>
            </a:r>
            <a:r>
              <a:rPr lang="fr-FR" sz="750" dirty="0">
                <a:solidFill>
                  <a:schemeClr val="tx1"/>
                </a:solidFill>
                <a:cs typeface="Tahoma" panose="020B0604030504040204" pitchFamily="34" charset="0"/>
              </a:rPr>
              <a:t>: 75 36</a:t>
            </a:r>
          </a:p>
          <a:p>
            <a:pPr algn="ctr"/>
            <a:endParaRPr lang="fr-FR" sz="750" dirty="0">
              <a:solidFill>
                <a:schemeClr val="tx1"/>
              </a:solidFill>
              <a:cs typeface="Tahoma" panose="020B0604030504040204" pitchFamily="34" charset="0"/>
            </a:endParaRPr>
          </a:p>
          <a:p>
            <a:pPr algn="ctr"/>
            <a:r>
              <a:rPr lang="fr-FR" sz="750" b="1" dirty="0">
                <a:solidFill>
                  <a:srgbClr val="C00000"/>
                </a:solidFill>
                <a:cs typeface="Tahoma" panose="020B0604030504040204" pitchFamily="34" charset="0"/>
              </a:rPr>
              <a:t>Secrétariat L3</a:t>
            </a:r>
          </a:p>
          <a:p>
            <a:pPr algn="ctr"/>
            <a:r>
              <a:rPr lang="fr-FR" sz="750" b="1" dirty="0">
                <a:solidFill>
                  <a:schemeClr val="tx1"/>
                </a:solidFill>
                <a:cs typeface="Tahoma" panose="020B0604030504040204" pitchFamily="34" charset="0"/>
              </a:rPr>
              <a:t>Lionel ASTREOUD </a:t>
            </a:r>
            <a:r>
              <a:rPr lang="fr-FR" sz="750" dirty="0">
                <a:solidFill>
                  <a:schemeClr val="tx1"/>
                </a:solidFill>
                <a:cs typeface="Tahoma" panose="020B0604030504040204" pitchFamily="34" charset="0"/>
              </a:rPr>
              <a:t>: 70 63</a:t>
            </a:r>
            <a:endParaRPr lang="fr-FR" sz="750" b="1" dirty="0">
              <a:solidFill>
                <a:schemeClr val="tx1"/>
              </a:solidFill>
              <a:cs typeface="Tahoma" panose="020B0604030504040204" pitchFamily="34" charset="0"/>
            </a:endParaRPr>
          </a:p>
          <a:p>
            <a:pPr algn="ctr"/>
            <a:r>
              <a:rPr lang="fr-FR" sz="750" b="1" dirty="0">
                <a:solidFill>
                  <a:schemeClr val="tx1"/>
                </a:solidFill>
                <a:cs typeface="Tahoma" panose="020B0604030504040204" pitchFamily="34" charset="0"/>
              </a:rPr>
              <a:t>Laurence THOLY </a:t>
            </a:r>
            <a:r>
              <a:rPr lang="fr-FR" sz="750" dirty="0">
                <a:solidFill>
                  <a:schemeClr val="tx1"/>
                </a:solidFill>
                <a:cs typeface="Tahoma" panose="020B0604030504040204" pitchFamily="34" charset="0"/>
              </a:rPr>
              <a:t>: 77 26</a:t>
            </a:r>
          </a:p>
          <a:p>
            <a:pPr algn="ctr"/>
            <a:endParaRPr lang="fr-FR" sz="750" dirty="0">
              <a:solidFill>
                <a:schemeClr val="tx1"/>
              </a:solidFill>
              <a:cs typeface="Tahoma" panose="020B0604030504040204" pitchFamily="34" charset="0"/>
            </a:endParaRPr>
          </a:p>
          <a:p>
            <a:pPr algn="ctr"/>
            <a:r>
              <a:rPr lang="fr-FR" sz="750" b="1" dirty="0">
                <a:solidFill>
                  <a:srgbClr val="C00000"/>
                </a:solidFill>
                <a:cs typeface="Tahoma" panose="020B0604030504040204" pitchFamily="34" charset="0"/>
              </a:rPr>
              <a:t>Secrétariat </a:t>
            </a:r>
            <a:r>
              <a:rPr lang="fr-FR" sz="750" b="1" dirty="0" err="1">
                <a:solidFill>
                  <a:srgbClr val="C00000"/>
                </a:solidFill>
                <a:cs typeface="Tahoma" panose="020B0604030504040204" pitchFamily="34" charset="0"/>
              </a:rPr>
              <a:t>Droit-Philo</a:t>
            </a:r>
            <a:r>
              <a:rPr lang="fr-FR" sz="750" b="1" dirty="0">
                <a:solidFill>
                  <a:srgbClr val="C00000"/>
                </a:solidFill>
                <a:cs typeface="Tahoma" panose="020B0604030504040204" pitchFamily="34" charset="0"/>
              </a:rPr>
              <a:t> &amp; Droit Science-Po</a:t>
            </a:r>
          </a:p>
          <a:p>
            <a:pPr algn="ctr"/>
            <a:r>
              <a:rPr lang="fr-FR" sz="750" b="1" dirty="0">
                <a:solidFill>
                  <a:schemeClr val="tx1"/>
                </a:solidFill>
                <a:cs typeface="Tahoma" panose="020B0604030504040204" pitchFamily="34" charset="0"/>
              </a:rPr>
              <a:t>Céline BLANC (L1)</a:t>
            </a:r>
          </a:p>
          <a:p>
            <a:pPr algn="ctr"/>
            <a:r>
              <a:rPr lang="fr-FR" sz="750" b="1" dirty="0">
                <a:solidFill>
                  <a:schemeClr val="tx1"/>
                </a:solidFill>
                <a:cs typeface="Tahoma" panose="020B0604030504040204" pitchFamily="34" charset="0"/>
              </a:rPr>
              <a:t>Valérie BRUYERE (L2)</a:t>
            </a:r>
          </a:p>
          <a:p>
            <a:pPr algn="ctr"/>
            <a:r>
              <a:rPr lang="fr-FR" sz="750" b="1" dirty="0">
                <a:solidFill>
                  <a:schemeClr val="tx1"/>
                </a:solidFill>
                <a:cs typeface="Tahoma" panose="020B0604030504040204" pitchFamily="34" charset="0"/>
              </a:rPr>
              <a:t>Lionel ASTREOUD (L3)</a:t>
            </a:r>
          </a:p>
          <a:p>
            <a:pPr algn="ctr"/>
            <a:r>
              <a:rPr lang="fr-FR" sz="750" b="1" dirty="0">
                <a:solidFill>
                  <a:schemeClr val="tx1"/>
                </a:solidFill>
                <a:cs typeface="Tahoma" panose="020B0604030504040204" pitchFamily="34" charset="0"/>
              </a:rPr>
              <a:t>Alicia O’CONNOR (L3) </a:t>
            </a:r>
            <a:r>
              <a:rPr lang="fr-FR" sz="750" dirty="0">
                <a:solidFill>
                  <a:schemeClr val="tx1"/>
                </a:solidFill>
                <a:cs typeface="Tahoma" panose="020B0604030504040204" pitchFamily="34" charset="0"/>
              </a:rPr>
              <a:t>: 88 29</a:t>
            </a:r>
            <a:endParaRPr lang="fr-FR" altLang="zh-CN" sz="75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A2B91A34-8A03-4104-AA39-54DA10AA5C14}"/>
              </a:ext>
            </a:extLst>
          </p:cNvPr>
          <p:cNvSpPr txBox="1"/>
          <p:nvPr/>
        </p:nvSpPr>
        <p:spPr>
          <a:xfrm>
            <a:off x="7308304" y="2193367"/>
            <a:ext cx="1398841" cy="591014"/>
          </a:xfrm>
          <a:prstGeom prst="rect">
            <a:avLst/>
          </a:prstGeom>
          <a:solidFill>
            <a:srgbClr val="C14243"/>
          </a:solidFill>
          <a:ln w="6350">
            <a:noFill/>
            <a:rou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0" tIns="72000" rIns="0" bIns="108000" rtlCol="0" anchor="ctr" anchorCtr="1">
            <a:noAutofit/>
          </a:bodyPr>
          <a:lstStyle>
            <a:defPPr>
              <a:defRPr lang="fr-FR"/>
            </a:defPPr>
            <a:lvl1pPr algn="ctr">
              <a:lnSpc>
                <a:spcPts val="800"/>
              </a:lnSpc>
              <a:tabLst>
                <a:tab pos="101600" algn="l"/>
                <a:tab pos="152400" algn="l"/>
                <a:tab pos="215900" algn="l"/>
              </a:tabLst>
              <a:defRPr sz="7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>
              <a:defRPr>
                <a:solidFill>
                  <a:schemeClr val="tx1"/>
                </a:solidFill>
                <a:latin typeface="Arial" charset="0"/>
              </a:defRPr>
            </a:lvl6pPr>
            <a:lvl7pPr>
              <a:defRPr>
                <a:solidFill>
                  <a:schemeClr val="tx1"/>
                </a:solidFill>
                <a:latin typeface="Arial" charset="0"/>
              </a:defRPr>
            </a:lvl7pPr>
            <a:lvl8pPr>
              <a:defRPr>
                <a:solidFill>
                  <a:schemeClr val="tx1"/>
                </a:solidFill>
                <a:latin typeface="Arial" charset="0"/>
              </a:defRPr>
            </a:lvl8pPr>
            <a:lvl9pPr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r-FR" sz="750" dirty="0">
                <a:latin typeface="+mj-lt"/>
              </a:rPr>
              <a:t>Responsable des enseignements d’anglais</a:t>
            </a:r>
          </a:p>
          <a:p>
            <a:endParaRPr lang="fr-FR" sz="750" dirty="0">
              <a:latin typeface="+mj-lt"/>
            </a:endParaRPr>
          </a:p>
          <a:p>
            <a:r>
              <a:rPr lang="fr-FR" sz="750" b="0">
                <a:latin typeface="+mj-lt"/>
              </a:rPr>
              <a:t>Pauline COLLOMB</a:t>
            </a:r>
            <a:endParaRPr lang="fr-FR" sz="750" b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23323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1"/>
          <p:cNvSpPr txBox="1"/>
          <p:nvPr/>
        </p:nvSpPr>
        <p:spPr>
          <a:xfrm>
            <a:off x="1428672" y="260648"/>
            <a:ext cx="6713245" cy="360227"/>
          </a:xfrm>
          <a:prstGeom prst="rect">
            <a:avLst/>
          </a:prstGeom>
          <a:noFill/>
          <a:ln w="0">
            <a:noFill/>
          </a:ln>
        </p:spPr>
        <p:txBody>
          <a:bodyPr wrap="square" lIns="0" tIns="0" rIns="0" rtlCol="0" anchor="ctr" anchorCtr="1">
            <a:spAutoFit/>
          </a:bodyPr>
          <a:lstStyle/>
          <a:p>
            <a:pPr>
              <a:lnSpc>
                <a:spcPts val="1200"/>
              </a:lnSpc>
              <a:tabLst/>
            </a:pPr>
            <a:endParaRPr lang="en-US" altLang="zh-CN" sz="1600" b="1" dirty="0">
              <a:solidFill>
                <a:srgbClr val="C14243"/>
              </a:solidFill>
              <a:latin typeface="Century Gothic" pitchFamily="34" charset="0"/>
              <a:cs typeface="Tahoma" pitchFamily="34" charset="0"/>
            </a:endParaRPr>
          </a:p>
          <a:p>
            <a:pPr>
              <a:lnSpc>
                <a:spcPts val="1200"/>
              </a:lnSpc>
              <a:tabLst/>
            </a:pPr>
            <a:r>
              <a:rPr lang="en-US" altLang="zh-CN" sz="1600" b="1" dirty="0">
                <a:solidFill>
                  <a:srgbClr val="C14243"/>
                </a:solidFill>
                <a:latin typeface="Century Gothic" pitchFamily="34" charset="0"/>
                <a:cs typeface="Tahoma" pitchFamily="34" charset="0"/>
              </a:rPr>
              <a:t>ORGANIGRAMME - Site de Bourg-en-</a:t>
            </a:r>
            <a:r>
              <a:rPr lang="en-US" altLang="zh-CN" sz="1600" b="1" dirty="0" err="1">
                <a:solidFill>
                  <a:srgbClr val="C14243"/>
                </a:solidFill>
                <a:latin typeface="Century Gothic" pitchFamily="34" charset="0"/>
                <a:cs typeface="Tahoma" pitchFamily="34" charset="0"/>
              </a:rPr>
              <a:t>Bresse</a:t>
            </a:r>
            <a:r>
              <a:rPr lang="en-US" altLang="zh-CN" sz="1600" b="1" dirty="0">
                <a:solidFill>
                  <a:srgbClr val="C14243"/>
                </a:solidFill>
                <a:latin typeface="Century Gothic" pitchFamily="34" charset="0"/>
                <a:cs typeface="Tahoma" pitchFamily="34" charset="0"/>
              </a:rPr>
              <a:t> - </a:t>
            </a:r>
            <a:r>
              <a:rPr lang="en-US" altLang="zh-CN" sz="1600" b="1" dirty="0" err="1">
                <a:solidFill>
                  <a:srgbClr val="C14243"/>
                </a:solidFill>
                <a:latin typeface="Century Gothic" pitchFamily="34" charset="0"/>
                <a:cs typeface="Tahoma" pitchFamily="34" charset="0"/>
              </a:rPr>
              <a:t>Rentrée</a:t>
            </a:r>
            <a:r>
              <a:rPr lang="en-US" altLang="zh-CN" sz="1600" b="1" dirty="0">
                <a:solidFill>
                  <a:srgbClr val="C14243"/>
                </a:solidFill>
                <a:latin typeface="Century Gothic" pitchFamily="34" charset="0"/>
                <a:cs typeface="Tahoma" pitchFamily="34" charset="0"/>
              </a:rPr>
              <a:t> 2022-2023</a:t>
            </a:r>
          </a:p>
        </p:txBody>
      </p:sp>
      <p:pic>
        <p:nvPicPr>
          <p:cNvPr id="2052" name="Picture 4" descr="D:\Profils\aurelien.merono\Mes Documents\Images\PHOTOS &amp; LOGOS\LOGOS\Fac de droit\LogoUniversiteFa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73472"/>
            <a:ext cx="961128" cy="635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Rectangle 46"/>
          <p:cNvSpPr/>
          <p:nvPr/>
        </p:nvSpPr>
        <p:spPr>
          <a:xfrm>
            <a:off x="2267744" y="891500"/>
            <a:ext cx="2367754" cy="638061"/>
          </a:xfrm>
          <a:prstGeom prst="rect">
            <a:avLst/>
          </a:prstGeom>
          <a:solidFill>
            <a:srgbClr val="C1424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7310" tIns="48655" rIns="97310" bIns="48655" spcCol="0" rtlCol="0" anchor="ctr"/>
          <a:lstStyle/>
          <a:p>
            <a:pPr algn="ctr"/>
            <a:r>
              <a:rPr lang="fr-FR" sz="800" b="1" dirty="0">
                <a:solidFill>
                  <a:schemeClr val="bg1"/>
                </a:solidFill>
                <a:latin typeface="+mj-lt"/>
                <a:cs typeface="Tahoma" panose="020B0604030504040204" pitchFamily="34" charset="0"/>
              </a:rPr>
              <a:t>Président du GIP CEUBA </a:t>
            </a:r>
          </a:p>
          <a:p>
            <a:pPr algn="ctr"/>
            <a:r>
              <a:rPr lang="fr-FR" sz="800" dirty="0">
                <a:solidFill>
                  <a:schemeClr val="bg1"/>
                </a:solidFill>
                <a:latin typeface="+mj-lt"/>
                <a:cs typeface="Tahoma" panose="020B0604030504040204" pitchFamily="34" charset="0"/>
              </a:rPr>
              <a:t>Jacques BERNASCONI</a:t>
            </a:r>
          </a:p>
        </p:txBody>
      </p:sp>
      <p:sp>
        <p:nvSpPr>
          <p:cNvPr id="48" name="Rectangle à coins arrondis 47"/>
          <p:cNvSpPr/>
          <p:nvPr/>
        </p:nvSpPr>
        <p:spPr>
          <a:xfrm>
            <a:off x="467544" y="2096852"/>
            <a:ext cx="2088232" cy="424847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310" tIns="48655" rIns="97310" bIns="48655" rtlCol="0" anchor="ctr"/>
          <a:lstStyle/>
          <a:p>
            <a:pPr algn="ctr"/>
            <a:r>
              <a:rPr lang="fr-FR" sz="800" b="1" dirty="0">
                <a:solidFill>
                  <a:schemeClr val="tx1"/>
                </a:solidFill>
                <a:latin typeface="+mj-lt"/>
                <a:cs typeface="Tahoma" panose="020B0604030504040204" pitchFamily="34" charset="0"/>
              </a:rPr>
              <a:t>Responsable administratif</a:t>
            </a:r>
          </a:p>
          <a:p>
            <a:pPr algn="ctr"/>
            <a:r>
              <a:rPr lang="fr-FR" sz="800" dirty="0">
                <a:solidFill>
                  <a:schemeClr val="tx1"/>
                </a:solidFill>
                <a:latin typeface="+mj-lt"/>
                <a:cs typeface="Tahoma" panose="020B0604030504040204" pitchFamily="34" charset="0"/>
              </a:rPr>
              <a:t>Daniel  ESPEL : 04 74 23 82 33</a:t>
            </a:r>
          </a:p>
          <a:p>
            <a:pPr algn="ctr"/>
            <a:endParaRPr lang="fr-FR" sz="800" b="1" dirty="0">
              <a:solidFill>
                <a:schemeClr val="tx1"/>
              </a:solidFill>
              <a:latin typeface="+mj-lt"/>
              <a:cs typeface="Tahoma" panose="020B0604030504040204" pitchFamily="34" charset="0"/>
            </a:endParaRPr>
          </a:p>
          <a:p>
            <a:pPr algn="ctr"/>
            <a:r>
              <a:rPr lang="fr-FR" sz="800" b="1" dirty="0">
                <a:solidFill>
                  <a:schemeClr val="tx1"/>
                </a:solidFill>
                <a:latin typeface="+mj-lt"/>
                <a:cs typeface="Tahoma" panose="020B0604030504040204" pitchFamily="34" charset="0"/>
              </a:rPr>
              <a:t>Chargée d’accueil</a:t>
            </a:r>
          </a:p>
          <a:p>
            <a:pPr algn="ctr"/>
            <a:r>
              <a:rPr lang="fr-FR" sz="800" b="1" dirty="0">
                <a:solidFill>
                  <a:schemeClr val="tx1"/>
                </a:solidFill>
                <a:latin typeface="+mj-lt"/>
                <a:cs typeface="Tahoma" panose="020B0604030504040204" pitchFamily="34" charset="0"/>
              </a:rPr>
              <a:t>Gestionnaire</a:t>
            </a:r>
          </a:p>
          <a:p>
            <a:pPr algn="ctr"/>
            <a:r>
              <a:rPr lang="fr-FR" sz="800" b="1" dirty="0">
                <a:solidFill>
                  <a:schemeClr val="tx1"/>
                </a:solidFill>
                <a:latin typeface="+mj-lt"/>
                <a:cs typeface="Tahoma" panose="020B0604030504040204" pitchFamily="34" charset="0"/>
              </a:rPr>
              <a:t>Scolarité DAEU</a:t>
            </a:r>
          </a:p>
          <a:p>
            <a:pPr algn="ctr"/>
            <a:r>
              <a:rPr lang="fr-FR" sz="800" dirty="0">
                <a:solidFill>
                  <a:schemeClr val="tx1"/>
                </a:solidFill>
                <a:latin typeface="+mj-lt"/>
                <a:cs typeface="Tahoma" panose="020B0604030504040204" pitchFamily="34" charset="0"/>
              </a:rPr>
              <a:t>Virginie CHAPUIS : 04 74 23 82 41</a:t>
            </a:r>
          </a:p>
          <a:p>
            <a:pPr algn="ctr"/>
            <a:endParaRPr lang="fr-FR" sz="800" b="1" dirty="0">
              <a:solidFill>
                <a:schemeClr val="tx1"/>
              </a:solidFill>
              <a:latin typeface="+mj-lt"/>
              <a:cs typeface="Tahoma" panose="020B0604030504040204" pitchFamily="34" charset="0"/>
            </a:endParaRPr>
          </a:p>
          <a:p>
            <a:pPr algn="ctr"/>
            <a:r>
              <a:rPr lang="fr-FR" sz="800" b="1" dirty="0">
                <a:solidFill>
                  <a:schemeClr val="tx1"/>
                </a:solidFill>
                <a:latin typeface="+mj-lt"/>
                <a:cs typeface="Tahoma" panose="020B0604030504040204" pitchFamily="34" charset="0"/>
              </a:rPr>
              <a:t>Responsable scolarité</a:t>
            </a:r>
          </a:p>
          <a:p>
            <a:pPr algn="ctr"/>
            <a:r>
              <a:rPr lang="fr-FR" sz="800" b="1" dirty="0">
                <a:solidFill>
                  <a:schemeClr val="tx1"/>
                </a:solidFill>
                <a:latin typeface="+mj-lt"/>
                <a:cs typeface="Tahoma" panose="020B0604030504040204" pitchFamily="34" charset="0"/>
              </a:rPr>
              <a:t>Licences DROIT</a:t>
            </a:r>
          </a:p>
          <a:p>
            <a:pPr algn="ctr"/>
            <a:r>
              <a:rPr lang="fr-FR" sz="800" b="1" dirty="0">
                <a:solidFill>
                  <a:schemeClr val="tx1"/>
                </a:solidFill>
                <a:latin typeface="+mj-lt"/>
                <a:cs typeface="Tahoma" panose="020B0604030504040204" pitchFamily="34" charset="0"/>
              </a:rPr>
              <a:t>MSH-HISTOIRE</a:t>
            </a:r>
          </a:p>
          <a:p>
            <a:pPr algn="ctr"/>
            <a:r>
              <a:rPr lang="fr-FR" sz="800" dirty="0">
                <a:solidFill>
                  <a:schemeClr val="tx1"/>
                </a:solidFill>
                <a:latin typeface="+mj-lt"/>
                <a:cs typeface="Tahoma" panose="020B0604030504040204" pitchFamily="34" charset="0"/>
              </a:rPr>
              <a:t>Aurélie BURTIN : 04 74 23 82 38</a:t>
            </a:r>
          </a:p>
          <a:p>
            <a:pPr algn="ctr"/>
            <a:endParaRPr lang="fr-FR" sz="800" b="1" dirty="0">
              <a:solidFill>
                <a:schemeClr val="tx1"/>
              </a:solidFill>
              <a:latin typeface="+mj-lt"/>
              <a:cs typeface="Tahoma" panose="020B0604030504040204" pitchFamily="34" charset="0"/>
            </a:endParaRPr>
          </a:p>
          <a:p>
            <a:pPr algn="ctr"/>
            <a:r>
              <a:rPr lang="fr-FR" sz="800" b="1" dirty="0">
                <a:solidFill>
                  <a:schemeClr val="tx1"/>
                </a:solidFill>
                <a:latin typeface="+mj-lt"/>
                <a:cs typeface="Tahoma" panose="020B0604030504040204" pitchFamily="34" charset="0"/>
              </a:rPr>
              <a:t>Gestionnaire scolarité Licence Professionnelle Banque-Assurance +  DCG</a:t>
            </a:r>
          </a:p>
          <a:p>
            <a:pPr algn="ctr"/>
            <a:r>
              <a:rPr lang="fr-FR" sz="800" dirty="0">
                <a:solidFill>
                  <a:schemeClr val="tx1"/>
                </a:solidFill>
                <a:latin typeface="+mj-lt"/>
                <a:cs typeface="Tahoma" panose="020B0604030504040204" pitchFamily="34" charset="0"/>
              </a:rPr>
              <a:t>Sandrine ROBINET :  04 74 23 82 31</a:t>
            </a:r>
          </a:p>
          <a:p>
            <a:pPr algn="ctr"/>
            <a:endParaRPr lang="fr-FR" sz="800" dirty="0">
              <a:solidFill>
                <a:schemeClr val="tx1"/>
              </a:solidFill>
              <a:latin typeface="+mj-lt"/>
              <a:cs typeface="Tahoma" panose="020B0604030504040204" pitchFamily="34" charset="0"/>
            </a:endParaRPr>
          </a:p>
          <a:p>
            <a:pPr algn="ctr"/>
            <a:r>
              <a:rPr lang="fr-FR" sz="800" b="1" dirty="0">
                <a:solidFill>
                  <a:schemeClr val="tx1"/>
                </a:solidFill>
                <a:latin typeface="+mj-lt"/>
                <a:cs typeface="Tahoma" panose="020B0604030504040204" pitchFamily="34" charset="0"/>
              </a:rPr>
              <a:t>Gestionnaire scolarité Licence Professionnelle A.G.A.F / GRH</a:t>
            </a:r>
          </a:p>
          <a:p>
            <a:pPr algn="ctr"/>
            <a:r>
              <a:rPr lang="fr-FR" sz="800" dirty="0">
                <a:solidFill>
                  <a:schemeClr val="tx1"/>
                </a:solidFill>
                <a:latin typeface="+mj-lt"/>
                <a:cs typeface="Tahoma" panose="020B0604030504040204" pitchFamily="34" charset="0"/>
              </a:rPr>
              <a:t>Nelly LIMOUSIN : 04 74 24 10 11 </a:t>
            </a:r>
          </a:p>
          <a:p>
            <a:pPr algn="ctr"/>
            <a:endParaRPr lang="fr-FR" sz="800" b="1" dirty="0">
              <a:solidFill>
                <a:schemeClr val="tx1"/>
              </a:solidFill>
              <a:latin typeface="+mj-lt"/>
              <a:cs typeface="Tahoma" panose="020B0604030504040204" pitchFamily="34" charset="0"/>
            </a:endParaRPr>
          </a:p>
          <a:p>
            <a:pPr algn="ctr"/>
            <a:r>
              <a:rPr lang="fr-FR" sz="800" b="1" dirty="0">
                <a:solidFill>
                  <a:schemeClr val="tx1"/>
                </a:solidFill>
                <a:latin typeface="+mj-lt"/>
                <a:cs typeface="Tahoma" panose="020B0604030504040204" pitchFamily="34" charset="0"/>
              </a:rPr>
              <a:t>Responsable scolarité Licence professionnelle  GSI Paie</a:t>
            </a:r>
          </a:p>
          <a:p>
            <a:pPr algn="ctr"/>
            <a:r>
              <a:rPr lang="fr-FR" sz="800" dirty="0">
                <a:solidFill>
                  <a:schemeClr val="tx1"/>
                </a:solidFill>
                <a:latin typeface="+mj-lt"/>
                <a:cs typeface="Tahoma" panose="020B0604030504040204" pitchFamily="34" charset="0"/>
              </a:rPr>
              <a:t>Sophie GUILLERMIN : 04 74 24 10 06</a:t>
            </a:r>
          </a:p>
          <a:p>
            <a:pPr algn="ctr"/>
            <a:endParaRPr lang="fr-FR" sz="800" b="1" dirty="0">
              <a:solidFill>
                <a:schemeClr val="tx1"/>
              </a:solidFill>
              <a:latin typeface="+mj-lt"/>
              <a:cs typeface="Tahoma" panose="020B0604030504040204" pitchFamily="34" charset="0"/>
            </a:endParaRPr>
          </a:p>
          <a:p>
            <a:pPr algn="ctr"/>
            <a:r>
              <a:rPr lang="fr-FR" sz="800" b="1" dirty="0">
                <a:solidFill>
                  <a:schemeClr val="tx1"/>
                </a:solidFill>
                <a:latin typeface="+mj-lt"/>
                <a:cs typeface="Tahoma" panose="020B0604030504040204" pitchFamily="34" charset="0"/>
              </a:rPr>
              <a:t>Comptabilité / Gestion des examens  Gestionnaire Licence MSH</a:t>
            </a:r>
          </a:p>
          <a:p>
            <a:pPr algn="ctr"/>
            <a:r>
              <a:rPr lang="fr-FR" sz="800" dirty="0">
                <a:solidFill>
                  <a:schemeClr val="tx1"/>
                </a:solidFill>
                <a:latin typeface="+mj-lt"/>
                <a:cs typeface="Tahoma" panose="020B0604030504040204" pitchFamily="34" charset="0"/>
              </a:rPr>
              <a:t>Pascale BLANCHET :  04 74 23 82 32</a:t>
            </a:r>
          </a:p>
          <a:p>
            <a:pPr algn="ctr"/>
            <a:endParaRPr lang="fr-FR" sz="800" b="1" dirty="0">
              <a:solidFill>
                <a:schemeClr val="tx1"/>
              </a:solidFill>
              <a:latin typeface="+mj-lt"/>
              <a:cs typeface="Tahoma" panose="020B0604030504040204" pitchFamily="34" charset="0"/>
            </a:endParaRPr>
          </a:p>
          <a:p>
            <a:pPr algn="ctr"/>
            <a:r>
              <a:rPr lang="fr-FR" sz="800" b="1" dirty="0">
                <a:solidFill>
                  <a:schemeClr val="tx1"/>
                </a:solidFill>
                <a:latin typeface="+mj-lt"/>
                <a:cs typeface="Tahoma" panose="020B0604030504040204" pitchFamily="34" charset="0"/>
              </a:rPr>
              <a:t>Chargée d’accueil</a:t>
            </a:r>
          </a:p>
          <a:p>
            <a:pPr algn="ctr"/>
            <a:r>
              <a:rPr lang="fr-FR" sz="800" b="1" dirty="0">
                <a:solidFill>
                  <a:schemeClr val="tx1"/>
                </a:solidFill>
                <a:latin typeface="+mj-lt"/>
                <a:cs typeface="Tahoma" panose="020B0604030504040204" pitchFamily="34" charset="0"/>
              </a:rPr>
              <a:t>Assistante Scolarité </a:t>
            </a:r>
          </a:p>
          <a:p>
            <a:pPr algn="ctr"/>
            <a:r>
              <a:rPr lang="fr-FR" sz="800" dirty="0">
                <a:solidFill>
                  <a:schemeClr val="tx1"/>
                </a:solidFill>
                <a:latin typeface="+mj-lt"/>
                <a:cs typeface="Tahoma" panose="020B0604030504040204" pitchFamily="34" charset="0"/>
              </a:rPr>
              <a:t>Sylvie MERTZ : 04 74 23 82 30</a:t>
            </a:r>
          </a:p>
        </p:txBody>
      </p:sp>
      <p:cxnSp>
        <p:nvCxnSpPr>
          <p:cNvPr id="62" name="Connecteur droit 61"/>
          <p:cNvCxnSpPr/>
          <p:nvPr/>
        </p:nvCxnSpPr>
        <p:spPr>
          <a:xfrm>
            <a:off x="5724128" y="182219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62"/>
          <p:cNvCxnSpPr/>
          <p:nvPr/>
        </p:nvCxnSpPr>
        <p:spPr>
          <a:xfrm>
            <a:off x="4885949" y="160219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/>
          <p:cNvCxnSpPr/>
          <p:nvPr/>
        </p:nvCxnSpPr>
        <p:spPr>
          <a:xfrm>
            <a:off x="6920509" y="5456777"/>
            <a:ext cx="0" cy="0"/>
          </a:xfrm>
          <a:prstGeom prst="straightConnector1">
            <a:avLst/>
          </a:prstGeom>
          <a:ln>
            <a:noFill/>
            <a:tailEnd type="arrow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4871264" y="891500"/>
            <a:ext cx="2367754" cy="697164"/>
          </a:xfrm>
          <a:prstGeom prst="rect">
            <a:avLst/>
          </a:prstGeom>
          <a:solidFill>
            <a:srgbClr val="C1424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7310" tIns="48655" rIns="97310" bIns="48655" spcCol="0" rtlCol="0" anchor="ctr"/>
          <a:lstStyle/>
          <a:p>
            <a:pPr algn="ctr"/>
            <a:r>
              <a:rPr lang="fr-FR" sz="800" b="1" dirty="0">
                <a:solidFill>
                  <a:schemeClr val="bg1"/>
                </a:solidFill>
                <a:latin typeface="+mj-lt"/>
                <a:cs typeface="Tahoma" panose="020B0604030504040204" pitchFamily="34" charset="0"/>
              </a:rPr>
              <a:t>Directeur du GIP CEUBA </a:t>
            </a:r>
          </a:p>
          <a:p>
            <a:pPr algn="ctr"/>
            <a:r>
              <a:rPr lang="fr-FR" sz="800" dirty="0">
                <a:solidFill>
                  <a:schemeClr val="bg1"/>
                </a:solidFill>
                <a:latin typeface="+mj-lt"/>
                <a:cs typeface="Tahoma" panose="020B0604030504040204" pitchFamily="34" charset="0"/>
              </a:rPr>
              <a:t>Stéphane MARION : 04 74 23 82 40</a:t>
            </a:r>
          </a:p>
          <a:p>
            <a:pPr algn="ctr"/>
            <a:endParaRPr lang="fr-FR" sz="800" b="1" dirty="0">
              <a:solidFill>
                <a:schemeClr val="bg1"/>
              </a:solidFill>
              <a:latin typeface="+mj-lt"/>
              <a:cs typeface="Tahoma" panose="020B0604030504040204" pitchFamily="34" charset="0"/>
            </a:endParaRPr>
          </a:p>
          <a:p>
            <a:pPr algn="ctr"/>
            <a:r>
              <a:rPr lang="fr-FR" sz="800" b="1" dirty="0">
                <a:solidFill>
                  <a:schemeClr val="bg1"/>
                </a:solidFill>
                <a:latin typeface="+mj-lt"/>
                <a:cs typeface="Tahoma" panose="020B0604030504040204" pitchFamily="34" charset="0"/>
              </a:rPr>
              <a:t>Directeur adjoint</a:t>
            </a:r>
          </a:p>
          <a:p>
            <a:pPr algn="ctr"/>
            <a:r>
              <a:rPr lang="fr-FR" sz="800" dirty="0">
                <a:solidFill>
                  <a:schemeClr val="bg1"/>
                </a:solidFill>
                <a:latin typeface="+mj-lt"/>
                <a:cs typeface="Tahoma" panose="020B0604030504040204" pitchFamily="34" charset="0"/>
              </a:rPr>
              <a:t>Gilles DUBOIS : 04 74 24 10 05</a:t>
            </a:r>
          </a:p>
        </p:txBody>
      </p:sp>
      <p:sp>
        <p:nvSpPr>
          <p:cNvPr id="33" name="Rectangle à coins arrondis 32"/>
          <p:cNvSpPr/>
          <p:nvPr/>
        </p:nvSpPr>
        <p:spPr>
          <a:xfrm>
            <a:off x="2782523" y="2980270"/>
            <a:ext cx="2088232" cy="108419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310" tIns="48655" rIns="97310" bIns="48655" rtlCol="0" anchor="ctr"/>
          <a:lstStyle/>
          <a:p>
            <a:pPr algn="ctr"/>
            <a:r>
              <a:rPr lang="fr-FR" sz="800" b="1" dirty="0">
                <a:solidFill>
                  <a:schemeClr val="tx1"/>
                </a:solidFill>
                <a:latin typeface="+mj-lt"/>
                <a:cs typeface="Tahoma" panose="020B0604030504040204" pitchFamily="34" charset="0"/>
              </a:rPr>
              <a:t>Responsable scolarité  MASTERS</a:t>
            </a:r>
          </a:p>
          <a:p>
            <a:pPr algn="ctr"/>
            <a:r>
              <a:rPr lang="fr-FR" sz="800" dirty="0">
                <a:solidFill>
                  <a:schemeClr val="tx1"/>
                </a:solidFill>
                <a:latin typeface="+mj-lt"/>
                <a:cs typeface="Tahoma" panose="020B0604030504040204" pitchFamily="34" charset="0"/>
              </a:rPr>
              <a:t>Fabienne BENONNIER : 04 74 23 82 46</a:t>
            </a:r>
          </a:p>
          <a:p>
            <a:pPr algn="ctr"/>
            <a:endParaRPr lang="fr-FR" sz="800" dirty="0">
              <a:solidFill>
                <a:schemeClr val="tx1"/>
              </a:solidFill>
              <a:latin typeface="+mj-lt"/>
              <a:cs typeface="Tahoma" panose="020B0604030504040204" pitchFamily="34" charset="0"/>
            </a:endParaRPr>
          </a:p>
          <a:p>
            <a:pPr algn="ctr"/>
            <a:r>
              <a:rPr lang="fr-FR" sz="800" b="1" dirty="0">
                <a:solidFill>
                  <a:schemeClr val="tx1"/>
                </a:solidFill>
                <a:cs typeface="Tahoma" panose="020B0604030504040204" pitchFamily="34" charset="0"/>
              </a:rPr>
              <a:t>Assistante</a:t>
            </a:r>
          </a:p>
          <a:p>
            <a:pPr algn="ctr"/>
            <a:r>
              <a:rPr lang="fr-FR" sz="800" b="1" dirty="0">
                <a:solidFill>
                  <a:schemeClr val="tx1"/>
                </a:solidFill>
                <a:cs typeface="Tahoma" panose="020B0604030504040204" pitchFamily="34" charset="0"/>
              </a:rPr>
              <a:t>Scolarité MASTERS</a:t>
            </a:r>
          </a:p>
          <a:p>
            <a:pPr algn="ctr"/>
            <a:r>
              <a:rPr lang="fr-FR" sz="800" dirty="0">
                <a:solidFill>
                  <a:schemeClr val="tx1"/>
                </a:solidFill>
                <a:cs typeface="Tahoma" panose="020B0604030504040204" pitchFamily="34" charset="0"/>
              </a:rPr>
              <a:t>Sophie GUILLERMIN : 04 74 24 10 06</a:t>
            </a:r>
          </a:p>
        </p:txBody>
      </p:sp>
      <p:sp>
        <p:nvSpPr>
          <p:cNvPr id="34" name="Rectangle à coins arrondis 33"/>
          <p:cNvSpPr/>
          <p:nvPr/>
        </p:nvSpPr>
        <p:spPr>
          <a:xfrm>
            <a:off x="5133079" y="2953343"/>
            <a:ext cx="1512168" cy="37539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310" tIns="48655" rIns="97310" bIns="48655" rtlCol="0" anchor="ctr"/>
          <a:lstStyle/>
          <a:p>
            <a:pPr algn="ctr"/>
            <a:r>
              <a:rPr lang="fr-FR" sz="800" b="1" dirty="0">
                <a:solidFill>
                  <a:schemeClr val="tx1"/>
                </a:solidFill>
                <a:latin typeface="+mj-lt"/>
                <a:cs typeface="Tahoma" panose="020B0604030504040204" pitchFamily="34" charset="0"/>
              </a:rPr>
              <a:t>Logistique</a:t>
            </a:r>
          </a:p>
        </p:txBody>
      </p:sp>
      <p:sp>
        <p:nvSpPr>
          <p:cNvPr id="35" name="Rectangle à coins arrondis 34"/>
          <p:cNvSpPr/>
          <p:nvPr/>
        </p:nvSpPr>
        <p:spPr>
          <a:xfrm>
            <a:off x="5133079" y="3493403"/>
            <a:ext cx="1512168" cy="131652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310" tIns="48655" rIns="97310" bIns="48655" rtlCol="0" anchor="ctr"/>
          <a:lstStyle/>
          <a:p>
            <a:pPr algn="ctr"/>
            <a:r>
              <a:rPr lang="fr-FR" sz="800" b="1" dirty="0">
                <a:solidFill>
                  <a:schemeClr val="tx1"/>
                </a:solidFill>
                <a:latin typeface="+mj-lt"/>
                <a:cs typeface="Tahoma" panose="020B0604030504040204" pitchFamily="34" charset="0"/>
              </a:rPr>
              <a:t>Appariteurs</a:t>
            </a:r>
          </a:p>
          <a:p>
            <a:pPr algn="ctr"/>
            <a:r>
              <a:rPr lang="fr-FR" sz="800" dirty="0">
                <a:solidFill>
                  <a:schemeClr val="tx1"/>
                </a:solidFill>
                <a:latin typeface="+mj-lt"/>
                <a:cs typeface="Tahoma" panose="020B0604030504040204" pitchFamily="34" charset="0"/>
              </a:rPr>
              <a:t>David VEYRET: 04 74 24 10 14</a:t>
            </a:r>
          </a:p>
          <a:p>
            <a:pPr algn="ctr"/>
            <a:endParaRPr lang="fr-FR" sz="800" b="1" dirty="0">
              <a:solidFill>
                <a:schemeClr val="tx1"/>
              </a:solidFill>
              <a:latin typeface="+mj-lt"/>
              <a:cs typeface="Tahoma" panose="020B0604030504040204" pitchFamily="34" charset="0"/>
            </a:endParaRPr>
          </a:p>
          <a:p>
            <a:pPr algn="ctr"/>
            <a:r>
              <a:rPr lang="fr-FR" sz="800" b="1" dirty="0">
                <a:solidFill>
                  <a:schemeClr val="tx1"/>
                </a:solidFill>
                <a:latin typeface="+mj-lt"/>
                <a:cs typeface="Tahoma" panose="020B0604030504040204" pitchFamily="34" charset="0"/>
              </a:rPr>
              <a:t>Appariteur</a:t>
            </a:r>
          </a:p>
          <a:p>
            <a:pPr algn="ctr"/>
            <a:r>
              <a:rPr lang="fr-FR" sz="800" dirty="0">
                <a:solidFill>
                  <a:schemeClr val="tx1"/>
                </a:solidFill>
                <a:latin typeface="+mj-lt"/>
                <a:cs typeface="Tahoma" panose="020B0604030504040204" pitchFamily="34" charset="0"/>
              </a:rPr>
              <a:t>Eric COPPO</a:t>
            </a:r>
          </a:p>
          <a:p>
            <a:pPr algn="ctr"/>
            <a:endParaRPr lang="fr-FR" sz="800" b="1" dirty="0">
              <a:solidFill>
                <a:schemeClr val="tx1"/>
              </a:solidFill>
              <a:latin typeface="+mj-lt"/>
              <a:cs typeface="Tahoma" panose="020B0604030504040204" pitchFamily="34" charset="0"/>
            </a:endParaRPr>
          </a:p>
          <a:p>
            <a:pPr algn="ctr"/>
            <a:r>
              <a:rPr lang="fr-FR" sz="800" b="1" dirty="0">
                <a:solidFill>
                  <a:schemeClr val="tx1"/>
                </a:solidFill>
                <a:latin typeface="+mj-lt"/>
                <a:cs typeface="Tahoma" panose="020B0604030504040204" pitchFamily="34" charset="0"/>
              </a:rPr>
              <a:t>Appariteur</a:t>
            </a:r>
          </a:p>
          <a:p>
            <a:pPr algn="ctr"/>
            <a:r>
              <a:rPr lang="fr-FR" sz="800" dirty="0">
                <a:solidFill>
                  <a:schemeClr val="tx1"/>
                </a:solidFill>
                <a:latin typeface="+mj-lt"/>
                <a:cs typeface="Tahoma" panose="020B0604030504040204" pitchFamily="34" charset="0"/>
              </a:rPr>
              <a:t>Gaspard ARAUJO</a:t>
            </a:r>
          </a:p>
        </p:txBody>
      </p:sp>
      <p:sp>
        <p:nvSpPr>
          <p:cNvPr id="40" name="Rectangle à coins arrondis 39"/>
          <p:cNvSpPr/>
          <p:nvPr/>
        </p:nvSpPr>
        <p:spPr>
          <a:xfrm>
            <a:off x="2782523" y="4221088"/>
            <a:ext cx="2088232" cy="207155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310" tIns="48655" rIns="97310" bIns="48655" rtlCol="0" anchor="ctr"/>
          <a:lstStyle/>
          <a:p>
            <a:pPr algn="ctr"/>
            <a:endParaRPr lang="fr-FR" sz="800" b="1" dirty="0">
              <a:solidFill>
                <a:schemeClr val="tx1"/>
              </a:solidFill>
              <a:latin typeface="+mj-lt"/>
              <a:cs typeface="Tahoma" panose="020B0604030504040204" pitchFamily="34" charset="0"/>
            </a:endParaRPr>
          </a:p>
          <a:p>
            <a:pPr algn="ctr"/>
            <a:r>
              <a:rPr lang="fr-FR" sz="800" b="1" dirty="0">
                <a:solidFill>
                  <a:schemeClr val="tx1"/>
                </a:solidFill>
                <a:latin typeface="+mj-lt"/>
                <a:cs typeface="Tahoma" panose="020B0604030504040204" pitchFamily="34" charset="0"/>
              </a:rPr>
              <a:t>Responsable communication</a:t>
            </a:r>
            <a:br>
              <a:rPr lang="fr-FR" sz="800" b="1" dirty="0">
                <a:solidFill>
                  <a:schemeClr val="tx1"/>
                </a:solidFill>
                <a:latin typeface="+mj-lt"/>
                <a:cs typeface="Tahoma" panose="020B0604030504040204" pitchFamily="34" charset="0"/>
              </a:rPr>
            </a:br>
            <a:r>
              <a:rPr lang="fr-FR" sz="800" b="1" dirty="0">
                <a:solidFill>
                  <a:schemeClr val="tx1"/>
                </a:solidFill>
                <a:latin typeface="+mj-lt"/>
                <a:cs typeface="Tahoma" panose="020B0604030504040204" pitchFamily="34" charset="0"/>
              </a:rPr>
              <a:t>Relations entreprises</a:t>
            </a:r>
          </a:p>
          <a:p>
            <a:pPr algn="ctr"/>
            <a:r>
              <a:rPr lang="fr-FR" sz="800" dirty="0">
                <a:solidFill>
                  <a:schemeClr val="tx1"/>
                </a:solidFill>
                <a:latin typeface="+mj-lt"/>
                <a:cs typeface="Tahoma" panose="020B0604030504040204" pitchFamily="34" charset="0"/>
              </a:rPr>
              <a:t>Aurore GUNIA : 04 74 23 82 37</a:t>
            </a:r>
          </a:p>
          <a:p>
            <a:pPr algn="ctr"/>
            <a:endParaRPr lang="fr-FR" sz="800" dirty="0">
              <a:solidFill>
                <a:schemeClr val="tx1"/>
              </a:solidFill>
              <a:latin typeface="+mj-lt"/>
              <a:cs typeface="Tahoma" panose="020B0604030504040204" pitchFamily="34" charset="0"/>
            </a:endParaRPr>
          </a:p>
          <a:p>
            <a:pPr algn="ctr"/>
            <a:r>
              <a:rPr lang="fr-FR" sz="800" b="1" dirty="0">
                <a:solidFill>
                  <a:schemeClr val="tx1"/>
                </a:solidFill>
                <a:latin typeface="+mj-lt"/>
                <a:cs typeface="Tahoma" panose="020B0604030504040204" pitchFamily="34" charset="0"/>
              </a:rPr>
              <a:t>Chargée de communication </a:t>
            </a:r>
          </a:p>
          <a:p>
            <a:pPr algn="ctr"/>
            <a:r>
              <a:rPr lang="fr-FR" sz="800" b="1" dirty="0">
                <a:solidFill>
                  <a:schemeClr val="tx1"/>
                </a:solidFill>
                <a:latin typeface="+mj-lt"/>
                <a:cs typeface="Tahoma" panose="020B0604030504040204" pitchFamily="34" charset="0"/>
              </a:rPr>
              <a:t>Vie étudiante</a:t>
            </a:r>
          </a:p>
          <a:p>
            <a:pPr algn="ctr"/>
            <a:r>
              <a:rPr lang="fr-FR" sz="800" dirty="0">
                <a:solidFill>
                  <a:schemeClr val="tx1"/>
                </a:solidFill>
                <a:latin typeface="+mj-lt"/>
                <a:cs typeface="Tahoma" panose="020B0604030504040204" pitchFamily="34" charset="0"/>
              </a:rPr>
              <a:t>Jessie LEONARDI : 04 74 24 10 12</a:t>
            </a:r>
          </a:p>
          <a:p>
            <a:pPr algn="ctr"/>
            <a:endParaRPr lang="fr-FR" sz="800" dirty="0">
              <a:solidFill>
                <a:schemeClr val="tx1"/>
              </a:solidFill>
              <a:latin typeface="+mj-lt"/>
              <a:cs typeface="Tahoma" panose="020B0604030504040204" pitchFamily="34" charset="0"/>
            </a:endParaRPr>
          </a:p>
          <a:p>
            <a:pPr algn="ctr"/>
            <a:r>
              <a:rPr lang="fr-FR" sz="800" b="1" dirty="0">
                <a:solidFill>
                  <a:schemeClr val="tx1"/>
                </a:solidFill>
                <a:latin typeface="+mj-lt"/>
                <a:cs typeface="Tahoma" panose="020B0604030504040204" pitchFamily="34" charset="0"/>
              </a:rPr>
              <a:t>Assistante communication et Vie étudiante</a:t>
            </a:r>
            <a:br>
              <a:rPr lang="fr-FR" sz="800" dirty="0">
                <a:solidFill>
                  <a:schemeClr val="tx1"/>
                </a:solidFill>
                <a:latin typeface="+mj-lt"/>
                <a:cs typeface="Tahoma" panose="020B0604030504040204" pitchFamily="34" charset="0"/>
              </a:rPr>
            </a:br>
            <a:r>
              <a:rPr lang="fr-FR" sz="800" dirty="0">
                <a:solidFill>
                  <a:schemeClr val="tx1"/>
                </a:solidFill>
                <a:latin typeface="+mj-lt"/>
                <a:cs typeface="Tahoma" panose="020B0604030504040204" pitchFamily="34" charset="0"/>
              </a:rPr>
              <a:t>Laurane JOLY : 04 74 24 10 07</a:t>
            </a:r>
          </a:p>
          <a:p>
            <a:pPr algn="ctr"/>
            <a:endParaRPr lang="fr-FR" sz="800" dirty="0">
              <a:solidFill>
                <a:schemeClr val="tx1"/>
              </a:solidFill>
              <a:latin typeface="+mj-lt"/>
              <a:cs typeface="Tahoma" panose="020B0604030504040204" pitchFamily="34" charset="0"/>
            </a:endParaRPr>
          </a:p>
          <a:p>
            <a:pPr algn="ctr"/>
            <a:r>
              <a:rPr lang="fr-FR" sz="800" b="1" dirty="0">
                <a:solidFill>
                  <a:schemeClr val="tx1"/>
                </a:solidFill>
                <a:latin typeface="+mj-lt"/>
                <a:cs typeface="Tahoma" panose="020B0604030504040204" pitchFamily="34" charset="0"/>
              </a:rPr>
              <a:t>Chargée d’affaires et d’insertion</a:t>
            </a:r>
          </a:p>
          <a:p>
            <a:pPr algn="ctr"/>
            <a:r>
              <a:rPr lang="fr-FR" sz="800" dirty="0">
                <a:solidFill>
                  <a:schemeClr val="tx1"/>
                </a:solidFill>
                <a:latin typeface="+mj-lt"/>
                <a:cs typeface="Tahoma" panose="020B0604030504040204" pitchFamily="34" charset="0"/>
              </a:rPr>
              <a:t>Marine DEBONI : 04 74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3486790" y="1753331"/>
            <a:ext cx="2532646" cy="883582"/>
          </a:xfrm>
          <a:prstGeom prst="rect">
            <a:avLst/>
          </a:prstGeom>
          <a:solidFill>
            <a:srgbClr val="C14243"/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noAutofit/>
          </a:bodyPr>
          <a:lstStyle/>
          <a:p>
            <a:pPr algn="ctr"/>
            <a:endParaRPr lang="fr-FR" sz="800" b="1" dirty="0">
              <a:latin typeface="+mj-lt"/>
              <a:cs typeface="Tahoma" panose="020B0604030504040204" pitchFamily="34" charset="0"/>
            </a:endParaRPr>
          </a:p>
          <a:p>
            <a:pPr algn="ctr"/>
            <a:r>
              <a:rPr lang="fr-FR" sz="800" b="1" dirty="0">
                <a:latin typeface="+mj-lt"/>
                <a:cs typeface="Tahoma" panose="020B0604030504040204" pitchFamily="34" charset="0"/>
              </a:rPr>
              <a:t>Directrice pédagogique de la Licence en droit</a:t>
            </a:r>
          </a:p>
          <a:p>
            <a:pPr algn="ctr"/>
            <a:r>
              <a:rPr lang="fr-FR" sz="800" dirty="0">
                <a:latin typeface="+mj-lt"/>
                <a:cs typeface="Tahoma" panose="020B0604030504040204" pitchFamily="34" charset="0"/>
              </a:rPr>
              <a:t>Marion DEL BOVE</a:t>
            </a:r>
          </a:p>
          <a:p>
            <a:pPr algn="ctr"/>
            <a:endParaRPr lang="fr-FR" sz="800" b="1" dirty="0">
              <a:latin typeface="+mj-lt"/>
              <a:cs typeface="Tahoma" panose="020B0604030504040204" pitchFamily="34" charset="0"/>
            </a:endParaRPr>
          </a:p>
          <a:p>
            <a:pPr algn="ctr"/>
            <a:r>
              <a:rPr lang="fr-FR" sz="800" b="1" dirty="0">
                <a:latin typeface="+mj-lt"/>
                <a:cs typeface="Tahoma" panose="020B0604030504040204" pitchFamily="34" charset="0"/>
              </a:rPr>
              <a:t>Directrice pédagogique adjointe</a:t>
            </a:r>
          </a:p>
          <a:p>
            <a:pPr algn="ctr"/>
            <a:r>
              <a:rPr lang="fr-FR" sz="800" dirty="0">
                <a:latin typeface="+mj-lt"/>
                <a:cs typeface="Tahoma" panose="020B0604030504040204" pitchFamily="34" charset="0"/>
              </a:rPr>
              <a:t>Bernadette LEBAUT-FERRARESE</a:t>
            </a:r>
          </a:p>
        </p:txBody>
      </p:sp>
      <p:sp>
        <p:nvSpPr>
          <p:cNvPr id="19" name="Rectangle à coins arrondis 18"/>
          <p:cNvSpPr/>
          <p:nvPr/>
        </p:nvSpPr>
        <p:spPr>
          <a:xfrm>
            <a:off x="7002071" y="2953343"/>
            <a:ext cx="1803414" cy="37539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310" tIns="48655" rIns="97310" bIns="48655" rtlCol="0" anchor="ctr"/>
          <a:lstStyle/>
          <a:p>
            <a:pPr algn="ctr"/>
            <a:r>
              <a:rPr lang="fr-FR" sz="800" b="1" dirty="0">
                <a:solidFill>
                  <a:schemeClr val="tx1"/>
                </a:solidFill>
                <a:latin typeface="+mj-lt"/>
                <a:cs typeface="Tahoma" panose="020B0604030504040204" pitchFamily="34" charset="0"/>
              </a:rPr>
              <a:t>Bibliothèque</a:t>
            </a:r>
          </a:p>
        </p:txBody>
      </p:sp>
      <p:sp>
        <p:nvSpPr>
          <p:cNvPr id="20" name="Rectangle à coins arrondis 19"/>
          <p:cNvSpPr/>
          <p:nvPr/>
        </p:nvSpPr>
        <p:spPr>
          <a:xfrm>
            <a:off x="7002071" y="3546144"/>
            <a:ext cx="1803414" cy="81896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310" tIns="48655" rIns="97310" bIns="48655" rtlCol="0" anchor="ctr"/>
          <a:lstStyle/>
          <a:p>
            <a:pPr algn="ctr"/>
            <a:r>
              <a:rPr lang="fr-FR" sz="800" dirty="0">
                <a:solidFill>
                  <a:schemeClr val="tx1"/>
                </a:solidFill>
                <a:latin typeface="+mj-lt"/>
                <a:cs typeface="Tahoma" panose="020B0604030504040204" pitchFamily="34" charset="0"/>
              </a:rPr>
              <a:t>Sophie PERRIN : 04 74 23 82 34 </a:t>
            </a:r>
          </a:p>
          <a:p>
            <a:pPr algn="ctr"/>
            <a:r>
              <a:rPr lang="fr-FR" sz="800" dirty="0">
                <a:solidFill>
                  <a:schemeClr val="tx1"/>
                </a:solidFill>
                <a:latin typeface="+mj-lt"/>
                <a:cs typeface="Tahoma" panose="020B0604030504040204" pitchFamily="34" charset="0"/>
              </a:rPr>
              <a:t>Frédérique REVEL : 04 74 24 10 17</a:t>
            </a:r>
          </a:p>
          <a:p>
            <a:pPr algn="ctr"/>
            <a:r>
              <a:rPr lang="fr-FR" sz="800" dirty="0" err="1">
                <a:solidFill>
                  <a:schemeClr val="tx1"/>
                </a:solidFill>
                <a:latin typeface="+mj-lt"/>
                <a:cs typeface="Tahoma" panose="020B0604030504040204" pitchFamily="34" charset="0"/>
              </a:rPr>
              <a:t>Floraine</a:t>
            </a:r>
            <a:r>
              <a:rPr lang="fr-FR" sz="800" dirty="0">
                <a:solidFill>
                  <a:schemeClr val="tx1"/>
                </a:solidFill>
                <a:latin typeface="+mj-lt"/>
                <a:cs typeface="Tahoma" panose="020B0604030504040204" pitchFamily="34" charset="0"/>
              </a:rPr>
              <a:t> GENESSAY : 04 74 24 10 16</a:t>
            </a:r>
          </a:p>
        </p:txBody>
      </p:sp>
    </p:spTree>
    <p:extLst>
      <p:ext uri="{BB962C8B-B14F-4D97-AF65-F5344CB8AC3E}">
        <p14:creationId xmlns:p14="http://schemas.microsoft.com/office/powerpoint/2010/main" val="4253242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1"/>
          <p:cNvSpPr txBox="1"/>
          <p:nvPr/>
        </p:nvSpPr>
        <p:spPr>
          <a:xfrm>
            <a:off x="1428672" y="260648"/>
            <a:ext cx="6713245" cy="360227"/>
          </a:xfrm>
          <a:prstGeom prst="rect">
            <a:avLst/>
          </a:prstGeom>
          <a:noFill/>
          <a:ln w="0">
            <a:noFill/>
          </a:ln>
        </p:spPr>
        <p:txBody>
          <a:bodyPr wrap="square" lIns="0" tIns="0" rIns="0" rtlCol="0" anchor="ctr" anchorCtr="1">
            <a:spAutoFit/>
          </a:bodyPr>
          <a:lstStyle/>
          <a:p>
            <a:pPr>
              <a:lnSpc>
                <a:spcPts val="1200"/>
              </a:lnSpc>
              <a:tabLst/>
            </a:pPr>
            <a:endParaRPr lang="en-US" altLang="zh-CN" sz="1600" b="1" dirty="0">
              <a:solidFill>
                <a:srgbClr val="C14243"/>
              </a:solidFill>
              <a:latin typeface="Century Gothic" pitchFamily="34" charset="0"/>
              <a:cs typeface="Tahoma" pitchFamily="34" charset="0"/>
            </a:endParaRPr>
          </a:p>
          <a:p>
            <a:pPr>
              <a:lnSpc>
                <a:spcPts val="1200"/>
              </a:lnSpc>
              <a:tabLst/>
            </a:pPr>
            <a:r>
              <a:rPr lang="en-US" altLang="zh-CN" sz="1600" b="1" dirty="0">
                <a:solidFill>
                  <a:srgbClr val="C14243"/>
                </a:solidFill>
                <a:latin typeface="Century Gothic" pitchFamily="34" charset="0"/>
                <a:cs typeface="Tahoma" pitchFamily="34" charset="0"/>
              </a:rPr>
              <a:t>ORGANIGRAMME - </a:t>
            </a:r>
            <a:r>
              <a:rPr lang="en-US" altLang="zh-CN" sz="1600" b="1" dirty="0" err="1">
                <a:solidFill>
                  <a:srgbClr val="C14243"/>
                </a:solidFill>
                <a:latin typeface="Century Gothic" pitchFamily="34" charset="0"/>
                <a:cs typeface="Tahoma" pitchFamily="34" charset="0"/>
              </a:rPr>
              <a:t>Équipes</a:t>
            </a:r>
            <a:r>
              <a:rPr lang="en-US" altLang="zh-CN" sz="1600" b="1" dirty="0">
                <a:solidFill>
                  <a:srgbClr val="C14243"/>
                </a:solidFill>
                <a:latin typeface="Century Gothic" pitchFamily="34" charset="0"/>
                <a:cs typeface="Tahoma" pitchFamily="34" charset="0"/>
              </a:rPr>
              <a:t> de recherche - </a:t>
            </a:r>
            <a:r>
              <a:rPr lang="en-US" altLang="zh-CN" sz="1600" b="1" dirty="0" err="1">
                <a:solidFill>
                  <a:srgbClr val="C14243"/>
                </a:solidFill>
                <a:latin typeface="Century Gothic" pitchFamily="34" charset="0"/>
                <a:cs typeface="Tahoma" pitchFamily="34" charset="0"/>
              </a:rPr>
              <a:t>Rentrée</a:t>
            </a:r>
            <a:r>
              <a:rPr lang="en-US" altLang="zh-CN" sz="1600" b="1" dirty="0">
                <a:solidFill>
                  <a:srgbClr val="C14243"/>
                </a:solidFill>
                <a:latin typeface="Century Gothic" pitchFamily="34" charset="0"/>
                <a:cs typeface="Tahoma" pitchFamily="34" charset="0"/>
              </a:rPr>
              <a:t> 2022-2023</a:t>
            </a:r>
          </a:p>
        </p:txBody>
      </p:sp>
      <p:pic>
        <p:nvPicPr>
          <p:cNvPr id="2052" name="Picture 4" descr="D:\Profils\aurelien.merono\Mes Documents\Images\PHOTOS &amp; LOGOS\LOGOS\Fac de droit\LogoUniversiteFa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73472"/>
            <a:ext cx="961128" cy="635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tangle à coins arrondis 20"/>
          <p:cNvSpPr/>
          <p:nvPr/>
        </p:nvSpPr>
        <p:spPr>
          <a:xfrm>
            <a:off x="2411751" y="2924944"/>
            <a:ext cx="1475598" cy="540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7310" tIns="48655" rIns="97310" bIns="48655" rtlCol="0" anchor="ctr"/>
          <a:lstStyle/>
          <a:p>
            <a:pPr algn="ctr"/>
            <a:r>
              <a:rPr lang="fr-FR" sz="700" b="1" cap="all" dirty="0">
                <a:solidFill>
                  <a:srgbClr val="C00000"/>
                </a:solidFill>
                <a:cs typeface="Tahoma" pitchFamily="34" charset="0"/>
              </a:rPr>
              <a:t>Administratifs</a:t>
            </a:r>
            <a:endParaRPr lang="fr-FR" sz="700" b="1" dirty="0">
              <a:latin typeface="+mj-lt"/>
              <a:cs typeface="Tahoma" pitchFamily="34" charset="0"/>
            </a:endParaRPr>
          </a:p>
          <a:p>
            <a:pPr algn="ctr"/>
            <a:endParaRPr lang="fr-FR" sz="700" b="1" dirty="0">
              <a:latin typeface="+mj-lt"/>
              <a:cs typeface="Tahoma" pitchFamily="34" charset="0"/>
            </a:endParaRPr>
          </a:p>
          <a:p>
            <a:pPr algn="ctr"/>
            <a:r>
              <a:rPr lang="fr-FR" sz="700" b="1" dirty="0">
                <a:solidFill>
                  <a:schemeClr val="tx1"/>
                </a:solidFill>
                <a:latin typeface="+mj-lt"/>
                <a:cs typeface="Tahoma" pitchFamily="34" charset="0"/>
              </a:rPr>
              <a:t>Alexandra GASMI </a:t>
            </a:r>
            <a:r>
              <a:rPr lang="fr-FR" sz="700" dirty="0">
                <a:solidFill>
                  <a:schemeClr val="tx1"/>
                </a:solidFill>
                <a:latin typeface="+mj-lt"/>
                <a:cs typeface="Tahoma" pitchFamily="34" charset="0"/>
              </a:rPr>
              <a:t>: 70 59</a:t>
            </a:r>
          </a:p>
          <a:p>
            <a:pPr algn="ctr"/>
            <a:r>
              <a:rPr lang="fr-FR" sz="700" b="1" dirty="0">
                <a:solidFill>
                  <a:schemeClr val="tx1"/>
                </a:solidFill>
                <a:latin typeface="+mj-lt"/>
                <a:cs typeface="Tahoma" pitchFamily="34" charset="0"/>
              </a:rPr>
              <a:t>Karine NAPOLEONE </a:t>
            </a:r>
            <a:r>
              <a:rPr lang="fr-FR" sz="700" dirty="0">
                <a:solidFill>
                  <a:schemeClr val="tx1"/>
                </a:solidFill>
                <a:latin typeface="+mj-lt"/>
                <a:cs typeface="Tahoma" pitchFamily="34" charset="0"/>
              </a:rPr>
              <a:t>: 89 31</a:t>
            </a:r>
          </a:p>
        </p:txBody>
      </p:sp>
      <p:cxnSp>
        <p:nvCxnSpPr>
          <p:cNvPr id="22" name="Connecteur droit 21"/>
          <p:cNvCxnSpPr/>
          <p:nvPr/>
        </p:nvCxnSpPr>
        <p:spPr>
          <a:xfrm>
            <a:off x="5364346" y="3375024"/>
            <a:ext cx="0" cy="0"/>
          </a:xfrm>
          <a:prstGeom prst="line">
            <a:avLst/>
          </a:prstGeom>
          <a:scene3d>
            <a:camera prst="perspectiveBelow"/>
            <a:lightRig rig="threePt" dir="t"/>
          </a:scene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23" name="Connecteur droit 22"/>
          <p:cNvCxnSpPr/>
          <p:nvPr/>
        </p:nvCxnSpPr>
        <p:spPr>
          <a:xfrm>
            <a:off x="5765489" y="3375024"/>
            <a:ext cx="0" cy="0"/>
          </a:xfrm>
          <a:prstGeom prst="line">
            <a:avLst/>
          </a:prstGeom>
          <a:scene3d>
            <a:camera prst="perspectiveBelow"/>
            <a:lightRig rig="threePt" dir="t"/>
          </a:scene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24" name="Connecteur droit avec flèche 23"/>
          <p:cNvCxnSpPr/>
          <p:nvPr/>
        </p:nvCxnSpPr>
        <p:spPr>
          <a:xfrm>
            <a:off x="2832211" y="5212433"/>
            <a:ext cx="0" cy="0"/>
          </a:xfrm>
          <a:prstGeom prst="straightConnector1">
            <a:avLst/>
          </a:prstGeom>
          <a:ln>
            <a:tailEnd type="arrow"/>
          </a:ln>
          <a:scene3d>
            <a:camera prst="perspectiveBelow"/>
            <a:lightRig rig="threePt" dir="t"/>
          </a:scene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cxnSp>
      <p:sp>
        <p:nvSpPr>
          <p:cNvPr id="25" name="Rectangle à coins arrondis 24"/>
          <p:cNvSpPr/>
          <p:nvPr/>
        </p:nvSpPr>
        <p:spPr>
          <a:xfrm>
            <a:off x="2375349" y="1917039"/>
            <a:ext cx="1512000" cy="738000"/>
          </a:xfrm>
          <a:prstGeom prst="roundRect">
            <a:avLst/>
          </a:prstGeom>
          <a:solidFill>
            <a:srgbClr val="C14243"/>
          </a:solidFill>
          <a:ln w="6350">
            <a:noFill/>
            <a:rou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rtlCol="0" anchor="ctr" anchorCtr="1">
            <a:noAutofit/>
          </a:bodyPr>
          <a:lstStyle/>
          <a:p>
            <a:pPr algn="ctr">
              <a:lnSpc>
                <a:spcPts val="800"/>
              </a:lnSpc>
              <a:tabLst>
                <a:tab pos="101600" algn="l"/>
                <a:tab pos="203200" algn="l"/>
                <a:tab pos="292100" algn="l"/>
                <a:tab pos="508000" algn="l"/>
              </a:tabLst>
            </a:pPr>
            <a:r>
              <a:rPr lang="fr-FR" sz="750" b="1" dirty="0">
                <a:solidFill>
                  <a:schemeClr val="bg1"/>
                </a:solidFill>
                <a:latin typeface="+mj-lt"/>
                <a:cs typeface="Tahoma" panose="020B0604030504040204" pitchFamily="34" charset="0"/>
              </a:rPr>
              <a:t>EQUIPE DE DROIT PUBLIC</a:t>
            </a:r>
          </a:p>
          <a:p>
            <a:pPr algn="ctr">
              <a:lnSpc>
                <a:spcPts val="800"/>
              </a:lnSpc>
              <a:tabLst>
                <a:tab pos="101600" algn="l"/>
                <a:tab pos="203200" algn="l"/>
                <a:tab pos="292100" algn="l"/>
                <a:tab pos="508000" algn="l"/>
              </a:tabLst>
            </a:pPr>
            <a:endParaRPr lang="fr-FR" sz="750" b="1" dirty="0">
              <a:solidFill>
                <a:schemeClr val="bg1"/>
              </a:solidFill>
              <a:latin typeface="+mj-lt"/>
              <a:cs typeface="Tahoma" panose="020B0604030504040204" pitchFamily="34" charset="0"/>
            </a:endParaRPr>
          </a:p>
          <a:p>
            <a:pPr algn="ctr">
              <a:lnSpc>
                <a:spcPts val="800"/>
              </a:lnSpc>
              <a:tabLst>
                <a:tab pos="101600" algn="l"/>
                <a:tab pos="203200" algn="l"/>
                <a:tab pos="292100" algn="l"/>
                <a:tab pos="508000" algn="l"/>
              </a:tabLst>
            </a:pPr>
            <a:r>
              <a:rPr lang="fr-FR" sz="750" dirty="0" err="1">
                <a:solidFill>
                  <a:schemeClr val="bg1"/>
                </a:solidFill>
                <a:cs typeface="Tahoma" panose="020B0604030504040204" pitchFamily="34" charset="0"/>
              </a:rPr>
              <a:t>Dir</a:t>
            </a:r>
            <a:r>
              <a:rPr lang="fr-FR" sz="750" dirty="0">
                <a:solidFill>
                  <a:schemeClr val="bg1"/>
                </a:solidFill>
                <a:cs typeface="Tahoma" panose="020B0604030504040204" pitchFamily="34" charset="0"/>
              </a:rPr>
              <a:t>. : </a:t>
            </a:r>
            <a:r>
              <a:rPr lang="fr-FR" sz="750" dirty="0">
                <a:solidFill>
                  <a:schemeClr val="bg1"/>
                </a:solidFill>
                <a:latin typeface="+mj-lt"/>
                <a:cs typeface="Tahoma" panose="020B0604030504040204" pitchFamily="34" charset="0"/>
              </a:rPr>
              <a:t>Christophe ROUX</a:t>
            </a:r>
          </a:p>
          <a:p>
            <a:pPr algn="ctr">
              <a:lnSpc>
                <a:spcPts val="800"/>
              </a:lnSpc>
              <a:tabLst>
                <a:tab pos="101600" algn="l"/>
                <a:tab pos="203200" algn="l"/>
                <a:tab pos="292100" algn="l"/>
                <a:tab pos="508000" algn="l"/>
              </a:tabLst>
            </a:pPr>
            <a:r>
              <a:rPr lang="fr-FR" sz="750" dirty="0" err="1">
                <a:solidFill>
                  <a:schemeClr val="bg1"/>
                </a:solidFill>
                <a:latin typeface="+mj-lt"/>
                <a:cs typeface="Tahoma" panose="020B0604030504040204" pitchFamily="34" charset="0"/>
              </a:rPr>
              <a:t>Dir</a:t>
            </a:r>
            <a:r>
              <a:rPr lang="fr-FR" sz="750" dirty="0">
                <a:solidFill>
                  <a:schemeClr val="bg1"/>
                </a:solidFill>
                <a:latin typeface="+mj-lt"/>
                <a:cs typeface="Tahoma" panose="020B0604030504040204" pitchFamily="34" charset="0"/>
              </a:rPr>
              <a:t>. Adj. </a:t>
            </a:r>
            <a:r>
              <a:rPr lang="fr-FR" sz="750" dirty="0">
                <a:solidFill>
                  <a:schemeClr val="bg1"/>
                </a:solidFill>
                <a:cs typeface="Tahoma" panose="020B0604030504040204" pitchFamily="34" charset="0"/>
              </a:rPr>
              <a:t>: </a:t>
            </a:r>
            <a:r>
              <a:rPr lang="fr-FR" sz="750" dirty="0">
                <a:solidFill>
                  <a:schemeClr val="bg1"/>
                </a:solidFill>
                <a:latin typeface="+mj-lt"/>
                <a:cs typeface="Tahoma" panose="020B0604030504040204" pitchFamily="34" charset="0"/>
              </a:rPr>
              <a:t>Karine ROUDIER</a:t>
            </a:r>
          </a:p>
        </p:txBody>
      </p:sp>
      <p:sp>
        <p:nvSpPr>
          <p:cNvPr id="26" name="Rectangle à coins arrondis 25"/>
          <p:cNvSpPr/>
          <p:nvPr/>
        </p:nvSpPr>
        <p:spPr>
          <a:xfrm>
            <a:off x="265808" y="899256"/>
            <a:ext cx="8717356" cy="733118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6350">
            <a:noFill/>
            <a:rou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20999999" lon="0" rev="0"/>
            </a:camera>
            <a:lightRig rig="balanced" dir="t">
              <a:rot lat="0" lon="0" rev="8700000"/>
            </a:lightRig>
          </a:scene3d>
          <a:sp3d>
            <a:bevelT w="190500" h="38100" prst="angle"/>
          </a:sp3d>
        </p:spPr>
        <p:txBody>
          <a:bodyPr wrap="none" lIns="0" tIns="0" rIns="0" bIns="0" rtlCol="0" anchor="ctr" anchorCtr="1">
            <a:noAutofit/>
          </a:bodyPr>
          <a:lstStyle/>
          <a:p>
            <a:pPr algn="ctr">
              <a:lnSpc>
                <a:spcPts val="800"/>
              </a:lnSpc>
              <a:tabLst>
                <a:tab pos="101600" algn="l"/>
                <a:tab pos="203200" algn="l"/>
                <a:tab pos="292100" algn="l"/>
                <a:tab pos="508000" algn="l"/>
              </a:tabLst>
            </a:pPr>
            <a:r>
              <a:rPr lang="fr-FR" b="1" dirty="0">
                <a:latin typeface="Tahoma" panose="020B0604030504040204" pitchFamily="34" charset="0"/>
                <a:cs typeface="Tahoma" panose="020B0604030504040204" pitchFamily="34" charset="0"/>
              </a:rPr>
              <a:t>FACULTE DE DROIT </a:t>
            </a:r>
          </a:p>
          <a:p>
            <a:pPr algn="ctr">
              <a:lnSpc>
                <a:spcPts val="800"/>
              </a:lnSpc>
              <a:tabLst>
                <a:tab pos="101600" algn="l"/>
                <a:tab pos="203200" algn="l"/>
                <a:tab pos="292100" algn="l"/>
                <a:tab pos="508000" algn="l"/>
              </a:tabLst>
            </a:pPr>
            <a:endParaRPr lang="fr-FR" b="1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ts val="800"/>
              </a:lnSpc>
              <a:tabLst>
                <a:tab pos="101600" algn="l"/>
                <a:tab pos="203200" algn="l"/>
                <a:tab pos="292100" algn="l"/>
                <a:tab pos="508000" algn="l"/>
              </a:tabLst>
            </a:pPr>
            <a:r>
              <a:rPr lang="fr-FR" sz="1200" b="1" dirty="0">
                <a:latin typeface="Tahoma" panose="020B0604030504040204" pitchFamily="34" charset="0"/>
                <a:cs typeface="Tahoma" panose="020B0604030504040204" pitchFamily="34" charset="0"/>
              </a:rPr>
              <a:t>DOYEN : Olivier GOUT</a:t>
            </a:r>
            <a:endParaRPr lang="fr-FR" sz="800" b="1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" name="Rectangle à coins arrondis 26"/>
          <p:cNvSpPr/>
          <p:nvPr/>
        </p:nvSpPr>
        <p:spPr>
          <a:xfrm>
            <a:off x="539552" y="1916832"/>
            <a:ext cx="1728192" cy="738415"/>
          </a:xfrm>
          <a:prstGeom prst="roundRect">
            <a:avLst/>
          </a:prstGeom>
          <a:solidFill>
            <a:srgbClr val="C14243"/>
          </a:solidFill>
          <a:ln w="6350">
            <a:noFill/>
            <a:rou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rtlCol="0" anchor="ctr" anchorCtr="1">
            <a:noAutofit/>
          </a:bodyPr>
          <a:lstStyle/>
          <a:p>
            <a:pPr algn="ctr">
              <a:lnSpc>
                <a:spcPts val="800"/>
              </a:lnSpc>
              <a:tabLst>
                <a:tab pos="101600" algn="l"/>
                <a:tab pos="203200" algn="l"/>
                <a:tab pos="292100" algn="l"/>
                <a:tab pos="508000" algn="l"/>
              </a:tabLst>
            </a:pPr>
            <a:r>
              <a:rPr lang="fr-FR" sz="750" b="1" dirty="0">
                <a:solidFill>
                  <a:schemeClr val="bg1"/>
                </a:solidFill>
                <a:latin typeface="+mj-lt"/>
                <a:cs typeface="Tahoma" panose="020B0604030504040204" pitchFamily="34" charset="0"/>
              </a:rPr>
              <a:t>EQUIPE DE RECHERCHE </a:t>
            </a:r>
          </a:p>
          <a:p>
            <a:pPr algn="ctr">
              <a:lnSpc>
                <a:spcPts val="800"/>
              </a:lnSpc>
              <a:tabLst>
                <a:tab pos="101600" algn="l"/>
                <a:tab pos="203200" algn="l"/>
                <a:tab pos="292100" algn="l"/>
                <a:tab pos="508000" algn="l"/>
              </a:tabLst>
            </a:pPr>
            <a:r>
              <a:rPr lang="fr-FR" sz="750" b="1" dirty="0">
                <a:solidFill>
                  <a:schemeClr val="bg1"/>
                </a:solidFill>
                <a:latin typeface="+mj-lt"/>
                <a:cs typeface="Tahoma" panose="020B0604030504040204" pitchFamily="34" charset="0"/>
              </a:rPr>
              <a:t>LOUIS JOSSERAND</a:t>
            </a:r>
          </a:p>
          <a:p>
            <a:pPr algn="ctr">
              <a:lnSpc>
                <a:spcPts val="800"/>
              </a:lnSpc>
              <a:tabLst>
                <a:tab pos="101600" algn="l"/>
                <a:tab pos="203200" algn="l"/>
                <a:tab pos="292100" algn="l"/>
                <a:tab pos="508000" algn="l"/>
              </a:tabLst>
            </a:pPr>
            <a:endParaRPr lang="fr-FR" sz="750" b="1" dirty="0">
              <a:solidFill>
                <a:schemeClr val="bg1"/>
              </a:solidFill>
              <a:latin typeface="+mj-lt"/>
              <a:cs typeface="Tahoma" panose="020B0604030504040204" pitchFamily="34" charset="0"/>
            </a:endParaRPr>
          </a:p>
          <a:p>
            <a:pPr algn="ctr">
              <a:lnSpc>
                <a:spcPts val="800"/>
              </a:lnSpc>
              <a:tabLst>
                <a:tab pos="101600" algn="l"/>
                <a:tab pos="203200" algn="l"/>
                <a:tab pos="292100" algn="l"/>
                <a:tab pos="508000" algn="l"/>
              </a:tabLst>
            </a:pPr>
            <a:r>
              <a:rPr lang="fr-FR" sz="750" dirty="0" err="1">
                <a:solidFill>
                  <a:schemeClr val="bg1"/>
                </a:solidFill>
                <a:latin typeface="+mj-lt"/>
                <a:cs typeface="Tahoma" panose="020B0604030504040204" pitchFamily="34" charset="0"/>
              </a:rPr>
              <a:t>Dir</a:t>
            </a:r>
            <a:r>
              <a:rPr lang="fr-FR" sz="750" dirty="0">
                <a:solidFill>
                  <a:schemeClr val="bg1"/>
                </a:solidFill>
                <a:latin typeface="+mj-lt"/>
                <a:cs typeface="Tahoma" panose="020B0604030504040204" pitchFamily="34" charset="0"/>
              </a:rPr>
              <a:t>. : Pascale DEUMIER</a:t>
            </a:r>
          </a:p>
          <a:p>
            <a:pPr algn="ctr">
              <a:lnSpc>
                <a:spcPts val="800"/>
              </a:lnSpc>
              <a:tabLst>
                <a:tab pos="101600" algn="l"/>
                <a:tab pos="203200" algn="l"/>
                <a:tab pos="292100" algn="l"/>
                <a:tab pos="508000" algn="l"/>
              </a:tabLst>
            </a:pPr>
            <a:r>
              <a:rPr lang="fr-FR" sz="750" dirty="0" err="1">
                <a:solidFill>
                  <a:schemeClr val="bg1"/>
                </a:solidFill>
                <a:latin typeface="+mj-lt"/>
                <a:cs typeface="Tahoma" panose="020B0604030504040204" pitchFamily="34" charset="0"/>
              </a:rPr>
              <a:t>Dir</a:t>
            </a:r>
            <a:r>
              <a:rPr lang="fr-FR" sz="750" dirty="0">
                <a:solidFill>
                  <a:schemeClr val="bg1"/>
                </a:solidFill>
                <a:latin typeface="+mj-lt"/>
                <a:cs typeface="Tahoma" panose="020B0604030504040204" pitchFamily="34" charset="0"/>
              </a:rPr>
              <a:t>. Adj. : Christine BIDAUD</a:t>
            </a:r>
          </a:p>
        </p:txBody>
      </p:sp>
      <p:sp>
        <p:nvSpPr>
          <p:cNvPr id="28" name="Rectangle à coins arrondis 27"/>
          <p:cNvSpPr/>
          <p:nvPr/>
        </p:nvSpPr>
        <p:spPr>
          <a:xfrm>
            <a:off x="539464" y="2924944"/>
            <a:ext cx="1691927" cy="540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7310" tIns="48655" rIns="97310" bIns="48655" rtlCol="0" anchor="ctr"/>
          <a:lstStyle/>
          <a:p>
            <a:pPr algn="ctr"/>
            <a:r>
              <a:rPr lang="fr-FR" sz="700" b="1" cap="all" dirty="0">
                <a:solidFill>
                  <a:srgbClr val="C00000"/>
                </a:solidFill>
                <a:latin typeface="+mj-lt"/>
                <a:cs typeface="Tahoma" pitchFamily="34" charset="0"/>
              </a:rPr>
              <a:t>Administratifs</a:t>
            </a:r>
          </a:p>
          <a:p>
            <a:pPr algn="ctr"/>
            <a:endParaRPr lang="fr-FR" sz="700" b="1" dirty="0">
              <a:latin typeface="+mj-lt"/>
              <a:cs typeface="Tahoma" pitchFamily="34" charset="0"/>
            </a:endParaRPr>
          </a:p>
          <a:p>
            <a:pPr algn="ctr"/>
            <a:r>
              <a:rPr lang="fr-FR" sz="700" b="1" dirty="0">
                <a:solidFill>
                  <a:schemeClr val="tx1"/>
                </a:solidFill>
                <a:latin typeface="+mj-lt"/>
                <a:cs typeface="Tahoma" pitchFamily="34" charset="0"/>
              </a:rPr>
              <a:t>Maria-Paula EDO </a:t>
            </a:r>
            <a:r>
              <a:rPr lang="fr-FR" sz="700" dirty="0">
                <a:solidFill>
                  <a:schemeClr val="tx1"/>
                </a:solidFill>
                <a:latin typeface="+mj-lt"/>
                <a:cs typeface="Tahoma" pitchFamily="34" charset="0"/>
              </a:rPr>
              <a:t>: 87 57</a:t>
            </a:r>
          </a:p>
          <a:p>
            <a:pPr algn="ctr"/>
            <a:r>
              <a:rPr lang="fr-FR" sz="700" b="1" dirty="0">
                <a:solidFill>
                  <a:schemeClr val="tx1"/>
                </a:solidFill>
                <a:cs typeface="Tahoma" pitchFamily="34" charset="0"/>
              </a:rPr>
              <a:t>Justine BERROUAG-PESCATORE </a:t>
            </a:r>
            <a:r>
              <a:rPr lang="fr-FR" sz="700" dirty="0">
                <a:solidFill>
                  <a:schemeClr val="tx1"/>
                </a:solidFill>
                <a:cs typeface="Tahoma" pitchFamily="34" charset="0"/>
              </a:rPr>
              <a:t>: 88 49</a:t>
            </a:r>
            <a:endParaRPr lang="fr-FR" sz="700" b="1" dirty="0">
              <a:latin typeface="+mj-lt"/>
              <a:cs typeface="Tahoma" pitchFamily="34" charset="0"/>
            </a:endParaRPr>
          </a:p>
        </p:txBody>
      </p:sp>
      <p:sp>
        <p:nvSpPr>
          <p:cNvPr id="29" name="Rectangle à coins arrondis 28"/>
          <p:cNvSpPr/>
          <p:nvPr/>
        </p:nvSpPr>
        <p:spPr>
          <a:xfrm>
            <a:off x="4003918" y="1917039"/>
            <a:ext cx="1512000" cy="738000"/>
          </a:xfrm>
          <a:prstGeom prst="roundRect">
            <a:avLst/>
          </a:prstGeom>
          <a:solidFill>
            <a:srgbClr val="C14243"/>
          </a:solidFill>
          <a:ln w="6350">
            <a:noFill/>
            <a:rou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0" tIns="0" rIns="0" bIns="0" rtlCol="0" anchor="ctr" anchorCtr="1">
            <a:noAutofit/>
          </a:bodyPr>
          <a:lstStyle/>
          <a:p>
            <a:pPr algn="ctr">
              <a:lnSpc>
                <a:spcPts val="800"/>
              </a:lnSpc>
              <a:tabLst>
                <a:tab pos="101600" algn="l"/>
                <a:tab pos="203200" algn="l"/>
                <a:tab pos="292100" algn="l"/>
                <a:tab pos="508000" algn="l"/>
              </a:tabLst>
            </a:pPr>
            <a:r>
              <a:rPr lang="fr-FR" sz="750" b="1" dirty="0">
                <a:solidFill>
                  <a:schemeClr val="bg1"/>
                </a:solidFill>
                <a:latin typeface="+mj-lt"/>
                <a:cs typeface="Tahoma" panose="020B0604030504040204" pitchFamily="34" charset="0"/>
              </a:rPr>
              <a:t>CENTRE LYONNAIS</a:t>
            </a:r>
          </a:p>
          <a:p>
            <a:pPr algn="ctr">
              <a:lnSpc>
                <a:spcPts val="800"/>
              </a:lnSpc>
              <a:tabLst>
                <a:tab pos="101600" algn="l"/>
                <a:tab pos="203200" algn="l"/>
                <a:tab pos="292100" algn="l"/>
                <a:tab pos="508000" algn="l"/>
              </a:tabLst>
            </a:pPr>
            <a:r>
              <a:rPr lang="fr-FR" sz="750" b="1" dirty="0">
                <a:solidFill>
                  <a:schemeClr val="bg1"/>
                </a:solidFill>
                <a:latin typeface="+mj-lt"/>
                <a:cs typeface="Tahoma" panose="020B0604030504040204" pitchFamily="34" charset="0"/>
              </a:rPr>
              <a:t> D'HISTOIRE DU DROIT </a:t>
            </a:r>
          </a:p>
          <a:p>
            <a:pPr algn="ctr">
              <a:lnSpc>
                <a:spcPts val="800"/>
              </a:lnSpc>
              <a:tabLst>
                <a:tab pos="101600" algn="l"/>
                <a:tab pos="203200" algn="l"/>
                <a:tab pos="292100" algn="l"/>
                <a:tab pos="508000" algn="l"/>
              </a:tabLst>
            </a:pPr>
            <a:r>
              <a:rPr lang="fr-FR" sz="750" b="1" dirty="0">
                <a:solidFill>
                  <a:schemeClr val="bg1"/>
                </a:solidFill>
                <a:latin typeface="+mj-lt"/>
                <a:cs typeface="Tahoma" panose="020B0604030504040204" pitchFamily="34" charset="0"/>
              </a:rPr>
              <a:t>ET DE LA PENSÉE POLITIQUE</a:t>
            </a:r>
          </a:p>
          <a:p>
            <a:pPr algn="ctr">
              <a:lnSpc>
                <a:spcPts val="800"/>
              </a:lnSpc>
              <a:tabLst>
                <a:tab pos="101600" algn="l"/>
                <a:tab pos="203200" algn="l"/>
                <a:tab pos="292100" algn="l"/>
                <a:tab pos="508000" algn="l"/>
              </a:tabLst>
            </a:pPr>
            <a:endParaRPr lang="fr-FR" sz="750" b="1" dirty="0">
              <a:solidFill>
                <a:schemeClr val="bg1"/>
              </a:solidFill>
              <a:latin typeface="+mj-lt"/>
              <a:cs typeface="Tahoma" panose="020B0604030504040204" pitchFamily="34" charset="0"/>
            </a:endParaRPr>
          </a:p>
          <a:p>
            <a:pPr algn="ctr">
              <a:lnSpc>
                <a:spcPts val="800"/>
              </a:lnSpc>
              <a:tabLst>
                <a:tab pos="101600" algn="l"/>
                <a:tab pos="203200" algn="l"/>
                <a:tab pos="292100" algn="l"/>
                <a:tab pos="508000" algn="l"/>
              </a:tabLst>
            </a:pPr>
            <a:r>
              <a:rPr lang="fr-FR" sz="750" dirty="0" err="1">
                <a:solidFill>
                  <a:schemeClr val="bg1"/>
                </a:solidFill>
                <a:latin typeface="+mj-lt"/>
                <a:cs typeface="Tahoma" panose="020B0604030504040204" pitchFamily="34" charset="0"/>
              </a:rPr>
              <a:t>Dir</a:t>
            </a:r>
            <a:r>
              <a:rPr lang="fr-FR" sz="750" dirty="0">
                <a:solidFill>
                  <a:schemeClr val="bg1"/>
                </a:solidFill>
                <a:latin typeface="+mj-lt"/>
                <a:cs typeface="Tahoma" panose="020B0604030504040204" pitchFamily="34" charset="0"/>
              </a:rPr>
              <a:t>. : Louis-Augustin BARRIERE  </a:t>
            </a:r>
          </a:p>
        </p:txBody>
      </p:sp>
      <p:sp>
        <p:nvSpPr>
          <p:cNvPr id="30" name="Rectangle à coins arrondis 29"/>
          <p:cNvSpPr/>
          <p:nvPr/>
        </p:nvSpPr>
        <p:spPr>
          <a:xfrm>
            <a:off x="5688120" y="1917039"/>
            <a:ext cx="1512000" cy="738000"/>
          </a:xfrm>
          <a:prstGeom prst="roundRect">
            <a:avLst/>
          </a:prstGeom>
          <a:solidFill>
            <a:srgbClr val="C14243"/>
          </a:solidFill>
          <a:ln w="6350">
            <a:noFill/>
            <a:rou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0" tIns="0" rIns="0" bIns="0" rtlCol="0" anchor="ctr" anchorCtr="1">
            <a:noAutofit/>
          </a:bodyPr>
          <a:lstStyle/>
          <a:p>
            <a:pPr algn="ctr">
              <a:lnSpc>
                <a:spcPts val="800"/>
              </a:lnSpc>
              <a:tabLst>
                <a:tab pos="101600" algn="l"/>
                <a:tab pos="203200" algn="l"/>
                <a:tab pos="292100" algn="l"/>
                <a:tab pos="508000" algn="l"/>
              </a:tabLst>
            </a:pPr>
            <a:r>
              <a:rPr lang="fr-FR" sz="750" b="1" dirty="0">
                <a:solidFill>
                  <a:schemeClr val="bg1"/>
                </a:solidFill>
                <a:latin typeface="+mj-lt"/>
                <a:cs typeface="Tahoma" panose="020B0604030504040204" pitchFamily="34" charset="0"/>
              </a:rPr>
              <a:t>EQUIPE DE DROIT INTERNATIONAL, EUROPÉEN ET COMPARÉ</a:t>
            </a:r>
          </a:p>
          <a:p>
            <a:pPr algn="ctr">
              <a:lnSpc>
                <a:spcPts val="800"/>
              </a:lnSpc>
              <a:tabLst>
                <a:tab pos="101600" algn="l"/>
                <a:tab pos="203200" algn="l"/>
                <a:tab pos="292100" algn="l"/>
                <a:tab pos="508000" algn="l"/>
              </a:tabLst>
            </a:pPr>
            <a:endParaRPr lang="fr-FR" sz="750" b="1" dirty="0">
              <a:solidFill>
                <a:schemeClr val="bg1"/>
              </a:solidFill>
              <a:latin typeface="+mj-lt"/>
              <a:cs typeface="Tahoma" panose="020B0604030504040204" pitchFamily="34" charset="0"/>
            </a:endParaRPr>
          </a:p>
          <a:p>
            <a:pPr algn="ctr">
              <a:lnSpc>
                <a:spcPts val="800"/>
              </a:lnSpc>
              <a:tabLst>
                <a:tab pos="101600" algn="l"/>
                <a:tab pos="203200" algn="l"/>
                <a:tab pos="292100" algn="l"/>
                <a:tab pos="508000" algn="l"/>
              </a:tabLst>
            </a:pPr>
            <a:r>
              <a:rPr lang="fr-FR" sz="750" dirty="0" err="1">
                <a:solidFill>
                  <a:schemeClr val="bg1"/>
                </a:solidFill>
                <a:latin typeface="+mj-lt"/>
                <a:cs typeface="Tahoma" panose="020B0604030504040204" pitchFamily="34" charset="0"/>
              </a:rPr>
              <a:t>Dir</a:t>
            </a:r>
            <a:r>
              <a:rPr lang="fr-FR" sz="750" dirty="0">
                <a:solidFill>
                  <a:schemeClr val="bg1"/>
                </a:solidFill>
                <a:latin typeface="+mj-lt"/>
                <a:cs typeface="Tahoma" panose="020B0604030504040204" pitchFamily="34" charset="0"/>
              </a:rPr>
              <a:t>. : Frédérique FERRAND</a:t>
            </a:r>
          </a:p>
        </p:txBody>
      </p:sp>
      <p:sp>
        <p:nvSpPr>
          <p:cNvPr id="37" name="Rectangle à coins arrondis 36"/>
          <p:cNvSpPr/>
          <p:nvPr/>
        </p:nvSpPr>
        <p:spPr>
          <a:xfrm>
            <a:off x="7380480" y="1917039"/>
            <a:ext cx="1512000" cy="738000"/>
          </a:xfrm>
          <a:prstGeom prst="roundRect">
            <a:avLst/>
          </a:prstGeom>
          <a:solidFill>
            <a:srgbClr val="C14243"/>
          </a:solidFill>
          <a:ln w="6350">
            <a:noFill/>
            <a:rou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0" tIns="0" rIns="0" bIns="0" rtlCol="0" anchor="ctr" anchorCtr="1">
            <a:noAutofit/>
          </a:bodyPr>
          <a:lstStyle/>
          <a:p>
            <a:pPr algn="ctr">
              <a:lnSpc>
                <a:spcPts val="800"/>
              </a:lnSpc>
              <a:tabLst>
                <a:tab pos="101600" algn="l"/>
                <a:tab pos="203200" algn="l"/>
                <a:tab pos="292100" algn="l"/>
                <a:tab pos="508000" algn="l"/>
              </a:tabLst>
            </a:pPr>
            <a:r>
              <a:rPr lang="fr-FR" sz="750" b="1" dirty="0">
                <a:solidFill>
                  <a:schemeClr val="bg1"/>
                </a:solidFill>
                <a:latin typeface="+mj-lt"/>
                <a:cs typeface="Tahoma" panose="020B0604030504040204" pitchFamily="34" charset="0"/>
              </a:rPr>
              <a:t>GRAPHOS (IFROSS RECHERCHE)</a:t>
            </a:r>
          </a:p>
          <a:p>
            <a:pPr algn="ctr">
              <a:lnSpc>
                <a:spcPts val="800"/>
              </a:lnSpc>
              <a:tabLst>
                <a:tab pos="101600" algn="l"/>
                <a:tab pos="203200" algn="l"/>
                <a:tab pos="292100" algn="l"/>
                <a:tab pos="508000" algn="l"/>
              </a:tabLst>
            </a:pPr>
            <a:endParaRPr lang="fr-FR" sz="750" b="1" dirty="0">
              <a:solidFill>
                <a:schemeClr val="bg1"/>
              </a:solidFill>
              <a:latin typeface="+mj-lt"/>
              <a:cs typeface="Tahoma" panose="020B0604030504040204" pitchFamily="34" charset="0"/>
            </a:endParaRPr>
          </a:p>
          <a:p>
            <a:pPr algn="ctr">
              <a:lnSpc>
                <a:spcPts val="800"/>
              </a:lnSpc>
              <a:tabLst>
                <a:tab pos="101600" algn="l"/>
                <a:tab pos="203200" algn="l"/>
                <a:tab pos="292100" algn="l"/>
                <a:tab pos="508000" algn="l"/>
              </a:tabLst>
            </a:pPr>
            <a:r>
              <a:rPr lang="fr-FR" sz="750" dirty="0">
                <a:solidFill>
                  <a:schemeClr val="bg1"/>
                </a:solidFill>
                <a:latin typeface="+mj-lt"/>
                <a:cs typeface="Tahoma" panose="020B0604030504040204" pitchFamily="34" charset="0"/>
              </a:rPr>
              <a:t>Christophe PASCAL</a:t>
            </a:r>
          </a:p>
          <a:p>
            <a:pPr algn="ctr">
              <a:lnSpc>
                <a:spcPts val="800"/>
              </a:lnSpc>
              <a:tabLst>
                <a:tab pos="101600" algn="l"/>
                <a:tab pos="203200" algn="l"/>
                <a:tab pos="292100" algn="l"/>
                <a:tab pos="508000" algn="l"/>
              </a:tabLst>
            </a:pPr>
            <a:r>
              <a:rPr lang="fr-FR" sz="750" dirty="0" err="1">
                <a:solidFill>
                  <a:schemeClr val="bg1"/>
                </a:solidFill>
                <a:latin typeface="+mj-lt"/>
                <a:cs typeface="Tahoma" panose="020B0604030504040204" pitchFamily="34" charset="0"/>
              </a:rPr>
              <a:t>Dir</a:t>
            </a:r>
            <a:r>
              <a:rPr lang="fr-FR" sz="750" dirty="0">
                <a:solidFill>
                  <a:schemeClr val="bg1"/>
                </a:solidFill>
                <a:latin typeface="+mj-lt"/>
                <a:cs typeface="Tahoma" panose="020B0604030504040204" pitchFamily="34" charset="0"/>
              </a:rPr>
              <a:t> adj. : Benoit CRET en charge de la recherche et de la valorisation académique</a:t>
            </a:r>
          </a:p>
        </p:txBody>
      </p:sp>
      <p:sp>
        <p:nvSpPr>
          <p:cNvPr id="38" name="Rectangle à coins arrondis 37"/>
          <p:cNvSpPr/>
          <p:nvPr/>
        </p:nvSpPr>
        <p:spPr>
          <a:xfrm>
            <a:off x="3995936" y="2924944"/>
            <a:ext cx="1519977" cy="540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7310" tIns="48655" rIns="97310" bIns="48655" rtlCol="0" anchor="ctr"/>
          <a:lstStyle/>
          <a:p>
            <a:pPr algn="ctr"/>
            <a:r>
              <a:rPr lang="fr-FR" sz="700" b="1" cap="all" dirty="0">
                <a:solidFill>
                  <a:srgbClr val="C00000"/>
                </a:solidFill>
                <a:cs typeface="Tahoma" pitchFamily="34" charset="0"/>
              </a:rPr>
              <a:t>Administratifs</a:t>
            </a:r>
            <a:endParaRPr lang="fr-FR" sz="700" b="1" dirty="0">
              <a:latin typeface="+mj-lt"/>
              <a:cs typeface="Tahoma" pitchFamily="34" charset="0"/>
            </a:endParaRPr>
          </a:p>
          <a:p>
            <a:pPr algn="ctr"/>
            <a:endParaRPr lang="fr-FR" sz="700" b="1" dirty="0">
              <a:latin typeface="+mj-lt"/>
              <a:cs typeface="Tahoma" pitchFamily="34" charset="0"/>
            </a:endParaRPr>
          </a:p>
          <a:p>
            <a:pPr algn="ctr"/>
            <a:r>
              <a:rPr lang="fr-FR" sz="700" b="1" dirty="0">
                <a:solidFill>
                  <a:schemeClr val="tx1"/>
                </a:solidFill>
                <a:latin typeface="+mj-lt"/>
                <a:cs typeface="Tahoma" pitchFamily="34" charset="0"/>
              </a:rPr>
              <a:t>Frédérique FONTAINE </a:t>
            </a:r>
            <a:r>
              <a:rPr lang="fr-FR" sz="700" dirty="0">
                <a:solidFill>
                  <a:schemeClr val="tx1"/>
                </a:solidFill>
                <a:latin typeface="+mj-lt"/>
                <a:cs typeface="Tahoma" pitchFamily="34" charset="0"/>
              </a:rPr>
              <a:t>: 73 17</a:t>
            </a:r>
          </a:p>
          <a:p>
            <a:pPr algn="ctr"/>
            <a:endParaRPr lang="fr-FR" sz="700" b="1" dirty="0">
              <a:latin typeface="+mj-lt"/>
              <a:cs typeface="Tahoma" pitchFamily="34" charset="0"/>
            </a:endParaRPr>
          </a:p>
        </p:txBody>
      </p:sp>
      <p:sp>
        <p:nvSpPr>
          <p:cNvPr id="39" name="Rectangle à coins arrondis 38"/>
          <p:cNvSpPr/>
          <p:nvPr/>
        </p:nvSpPr>
        <p:spPr>
          <a:xfrm>
            <a:off x="5688120" y="2924944"/>
            <a:ext cx="1511997" cy="540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7310" tIns="48655" rIns="97310" bIns="48655" rtlCol="0" anchor="ctr"/>
          <a:lstStyle/>
          <a:p>
            <a:pPr algn="ctr"/>
            <a:r>
              <a:rPr lang="fr-FR" sz="700" b="1" cap="all" dirty="0">
                <a:solidFill>
                  <a:srgbClr val="C00000"/>
                </a:solidFill>
                <a:cs typeface="Tahoma" pitchFamily="34" charset="0"/>
              </a:rPr>
              <a:t>Administratifs</a:t>
            </a:r>
            <a:endParaRPr lang="fr-FR" sz="700" b="1" dirty="0">
              <a:latin typeface="+mj-lt"/>
              <a:cs typeface="Tahoma" pitchFamily="34" charset="0"/>
            </a:endParaRPr>
          </a:p>
          <a:p>
            <a:pPr algn="ctr"/>
            <a:endParaRPr lang="fr-FR" sz="700" b="1" dirty="0">
              <a:latin typeface="+mj-lt"/>
              <a:cs typeface="Tahoma" pitchFamily="34" charset="0"/>
            </a:endParaRPr>
          </a:p>
          <a:p>
            <a:pPr algn="ctr"/>
            <a:r>
              <a:rPr lang="fr-FR" sz="700" b="1" dirty="0">
                <a:solidFill>
                  <a:schemeClr val="tx1"/>
                </a:solidFill>
                <a:latin typeface="+mj-lt"/>
                <a:cs typeface="Tahoma" pitchFamily="34" charset="0"/>
              </a:rPr>
              <a:t>Lise BARAT-STANIERI </a:t>
            </a:r>
            <a:r>
              <a:rPr lang="fr-FR" sz="700" dirty="0">
                <a:solidFill>
                  <a:schemeClr val="tx1"/>
                </a:solidFill>
                <a:latin typeface="+mj-lt"/>
                <a:cs typeface="Tahoma" pitchFamily="34" charset="0"/>
              </a:rPr>
              <a:t>: 72 51</a:t>
            </a:r>
          </a:p>
          <a:p>
            <a:pPr algn="ctr"/>
            <a:r>
              <a:rPr lang="fr-FR" sz="700" b="1" dirty="0">
                <a:solidFill>
                  <a:schemeClr val="tx1"/>
                </a:solidFill>
                <a:latin typeface="+mj-lt"/>
                <a:cs typeface="Tahoma" pitchFamily="34" charset="0"/>
              </a:rPr>
              <a:t>Dylan GIRE </a:t>
            </a:r>
            <a:r>
              <a:rPr lang="fr-FR" sz="700" dirty="0">
                <a:solidFill>
                  <a:schemeClr val="tx1"/>
                </a:solidFill>
                <a:latin typeface="+mj-lt"/>
                <a:cs typeface="Tahoma" pitchFamily="34" charset="0"/>
              </a:rPr>
              <a:t>: 72 51</a:t>
            </a:r>
            <a:endParaRPr lang="fr-FR" sz="700" b="1" dirty="0">
              <a:latin typeface="+mj-lt"/>
              <a:cs typeface="Tahoma" pitchFamily="34" charset="0"/>
            </a:endParaRPr>
          </a:p>
        </p:txBody>
      </p:sp>
      <p:sp>
        <p:nvSpPr>
          <p:cNvPr id="41" name="Rectangle à coins arrondis 40"/>
          <p:cNvSpPr/>
          <p:nvPr/>
        </p:nvSpPr>
        <p:spPr>
          <a:xfrm>
            <a:off x="7380481" y="2924944"/>
            <a:ext cx="1511993" cy="539151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7310" tIns="48655" rIns="97310" bIns="48655" rtlCol="0" anchor="ctr"/>
          <a:lstStyle/>
          <a:p>
            <a:pPr algn="ctr"/>
            <a:r>
              <a:rPr lang="fr-FR" sz="700" b="1" cap="all" dirty="0">
                <a:solidFill>
                  <a:srgbClr val="C00000"/>
                </a:solidFill>
                <a:cs typeface="Tahoma" pitchFamily="34" charset="0"/>
              </a:rPr>
              <a:t>Administratifs</a:t>
            </a:r>
            <a:endParaRPr lang="fr-FR" sz="700" b="1" dirty="0">
              <a:latin typeface="+mj-lt"/>
              <a:cs typeface="Tahoma" pitchFamily="34" charset="0"/>
            </a:endParaRPr>
          </a:p>
          <a:p>
            <a:pPr algn="ctr"/>
            <a:endParaRPr lang="fr-FR" sz="700" b="1" dirty="0">
              <a:latin typeface="+mj-lt"/>
              <a:cs typeface="Tahoma" pitchFamily="34" charset="0"/>
            </a:endParaRPr>
          </a:p>
          <a:p>
            <a:pPr algn="ctr"/>
            <a:r>
              <a:rPr lang="fr-FR" sz="700" b="1" dirty="0">
                <a:solidFill>
                  <a:schemeClr val="tx1"/>
                </a:solidFill>
                <a:latin typeface="+mj-lt"/>
                <a:cs typeface="Tahoma" pitchFamily="34" charset="0"/>
              </a:rPr>
              <a:t>Marie-Paule MATHIEU </a:t>
            </a:r>
            <a:r>
              <a:rPr lang="fr-FR" sz="700" dirty="0">
                <a:solidFill>
                  <a:schemeClr val="tx1"/>
                </a:solidFill>
                <a:latin typeface="+mj-lt"/>
                <a:cs typeface="Tahoma" pitchFamily="34" charset="0"/>
              </a:rPr>
              <a:t>: 77 62</a:t>
            </a:r>
            <a:endParaRPr lang="fr-FR" sz="700" b="1" dirty="0">
              <a:latin typeface="+mj-lt"/>
              <a:cs typeface="Tahoma" pitchFamily="34" charset="0"/>
            </a:endParaRPr>
          </a:p>
        </p:txBody>
      </p:sp>
      <p:sp>
        <p:nvSpPr>
          <p:cNvPr id="42" name="Rectangle à coins arrondis 41"/>
          <p:cNvSpPr/>
          <p:nvPr/>
        </p:nvSpPr>
        <p:spPr>
          <a:xfrm>
            <a:off x="2411751" y="3700945"/>
            <a:ext cx="1475598" cy="1834065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7310" tIns="48655" rIns="97310" bIns="48655" rtlCol="0" anchor="ctr"/>
          <a:lstStyle/>
          <a:p>
            <a:pPr algn="ctr"/>
            <a:r>
              <a:rPr lang="fr-FR" sz="750" b="1" cap="all" dirty="0">
                <a:solidFill>
                  <a:srgbClr val="C00000"/>
                </a:solidFill>
                <a:latin typeface="+mj-lt"/>
                <a:cs typeface="Tahoma" pitchFamily="34" charset="0"/>
              </a:rPr>
              <a:t>Centre de Droit Constitutionnel (CDC)</a:t>
            </a:r>
          </a:p>
          <a:p>
            <a:pPr algn="ctr"/>
            <a:r>
              <a:rPr lang="fr-FR" sz="750" b="1" dirty="0" err="1">
                <a:cs typeface="Tahoma" pitchFamily="34" charset="0"/>
              </a:rPr>
              <a:t>Dir</a:t>
            </a:r>
            <a:r>
              <a:rPr lang="fr-FR" sz="750" b="1" dirty="0">
                <a:cs typeface="Tahoma" pitchFamily="34" charset="0"/>
              </a:rPr>
              <a:t>. : </a:t>
            </a:r>
            <a:r>
              <a:rPr lang="fr-FR" sz="750" b="1" dirty="0">
                <a:latin typeface="+mj-lt"/>
                <a:cs typeface="Tahoma" pitchFamily="34" charset="0"/>
              </a:rPr>
              <a:t>Philippe BLACHER et Mathilde PHILIP-GAY</a:t>
            </a:r>
          </a:p>
          <a:p>
            <a:pPr algn="ctr"/>
            <a:endParaRPr lang="fr-FR" sz="750" b="1" dirty="0">
              <a:solidFill>
                <a:srgbClr val="C00000"/>
              </a:solidFill>
              <a:latin typeface="+mj-lt"/>
              <a:cs typeface="Tahoma" pitchFamily="34" charset="0"/>
            </a:endParaRPr>
          </a:p>
          <a:p>
            <a:pPr algn="ctr"/>
            <a:r>
              <a:rPr lang="fr-FR" sz="750" b="1" cap="all" dirty="0">
                <a:solidFill>
                  <a:srgbClr val="C00000"/>
                </a:solidFill>
                <a:latin typeface="+mj-lt"/>
                <a:cs typeface="Tahoma" pitchFamily="34" charset="0"/>
              </a:rPr>
              <a:t>    Centre d'Etudes et de Recherches Financières et Fiscales (CERFF)</a:t>
            </a:r>
          </a:p>
          <a:p>
            <a:pPr algn="ctr"/>
            <a:r>
              <a:rPr lang="fr-FR" sz="750" b="1" dirty="0" err="1">
                <a:cs typeface="Tahoma" pitchFamily="34" charset="0"/>
              </a:rPr>
              <a:t>Dir</a:t>
            </a:r>
            <a:r>
              <a:rPr lang="fr-FR" sz="750" b="1" dirty="0">
                <a:cs typeface="Tahoma" pitchFamily="34" charset="0"/>
              </a:rPr>
              <a:t>. : </a:t>
            </a:r>
            <a:r>
              <a:rPr lang="fr-FR" sz="750" b="1" dirty="0"/>
              <a:t>Lukasz  STANKIEWICZ</a:t>
            </a:r>
            <a:endParaRPr lang="fr-FR" sz="750" b="1" dirty="0">
              <a:latin typeface="+mj-lt"/>
              <a:cs typeface="Tahoma" pitchFamily="34" charset="0"/>
            </a:endParaRPr>
          </a:p>
          <a:p>
            <a:pPr algn="ctr"/>
            <a:r>
              <a:rPr lang="fr-FR" sz="750" b="1" dirty="0">
                <a:latin typeface="+mj-lt"/>
                <a:cs typeface="Tahoma" pitchFamily="34" charset="0"/>
              </a:rPr>
              <a:t> </a:t>
            </a:r>
          </a:p>
          <a:p>
            <a:pPr algn="ctr"/>
            <a:r>
              <a:rPr lang="fr-FR" sz="750" b="1" cap="all" dirty="0">
                <a:latin typeface="+mj-lt"/>
                <a:cs typeface="Tahoma" pitchFamily="34" charset="0"/>
              </a:rPr>
              <a:t>    </a:t>
            </a:r>
            <a:r>
              <a:rPr lang="fr-FR" sz="750" b="1" cap="all" dirty="0">
                <a:solidFill>
                  <a:srgbClr val="C00000"/>
                </a:solidFill>
                <a:latin typeface="+mj-lt"/>
                <a:cs typeface="Tahoma" pitchFamily="34" charset="0"/>
              </a:rPr>
              <a:t>Institut d'Etudes Administratives (IEA)</a:t>
            </a:r>
          </a:p>
          <a:p>
            <a:pPr algn="ctr"/>
            <a:r>
              <a:rPr lang="fr-FR" sz="750" b="1" dirty="0" err="1">
                <a:cs typeface="Tahoma" pitchFamily="34" charset="0"/>
              </a:rPr>
              <a:t>Dir</a:t>
            </a:r>
            <a:r>
              <a:rPr lang="fr-FR" sz="750" b="1" dirty="0">
                <a:cs typeface="Tahoma" pitchFamily="34" charset="0"/>
              </a:rPr>
              <a:t>. : </a:t>
            </a:r>
            <a:r>
              <a:rPr lang="fr-FR" sz="750" b="1" dirty="0">
                <a:latin typeface="+mj-lt"/>
                <a:cs typeface="Tahoma" pitchFamily="34" charset="0"/>
              </a:rPr>
              <a:t>Caroline CHAMARD-HEIM et Elise UNTERMAIER-KERLEO</a:t>
            </a:r>
          </a:p>
        </p:txBody>
      </p:sp>
      <p:sp>
        <p:nvSpPr>
          <p:cNvPr id="43" name="Rectangle à coins arrondis 42"/>
          <p:cNvSpPr/>
          <p:nvPr/>
        </p:nvSpPr>
        <p:spPr>
          <a:xfrm>
            <a:off x="539464" y="3702455"/>
            <a:ext cx="1691927" cy="262615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7310" tIns="48655" rIns="97310" bIns="48655" rtlCol="0" anchor="ctr"/>
          <a:lstStyle/>
          <a:p>
            <a:pPr algn="ctr"/>
            <a:r>
              <a:rPr lang="fr-FR" sz="750" b="1" cap="all" dirty="0">
                <a:solidFill>
                  <a:srgbClr val="C00000"/>
                </a:solidFill>
                <a:latin typeface="+mj-lt"/>
                <a:cs typeface="Tahoma" pitchFamily="34" charset="0"/>
              </a:rPr>
              <a:t>Centre de Droit Pénal (CDP)</a:t>
            </a:r>
          </a:p>
          <a:p>
            <a:pPr algn="ctr"/>
            <a:r>
              <a:rPr lang="fr-FR" sz="750" b="1" dirty="0" err="1">
                <a:latin typeface="+mj-lt"/>
                <a:cs typeface="Tahoma" pitchFamily="34" charset="0"/>
              </a:rPr>
              <a:t>Dir</a:t>
            </a:r>
            <a:r>
              <a:rPr lang="fr-FR" sz="750" b="1" dirty="0">
                <a:latin typeface="+mj-lt"/>
                <a:cs typeface="Tahoma" pitchFamily="34" charset="0"/>
              </a:rPr>
              <a:t>. : Xavier PIN</a:t>
            </a:r>
          </a:p>
          <a:p>
            <a:pPr algn="ctr"/>
            <a:endParaRPr lang="fr-FR" sz="750" b="1" dirty="0">
              <a:latin typeface="+mj-lt"/>
              <a:cs typeface="Tahoma" pitchFamily="34" charset="0"/>
            </a:endParaRPr>
          </a:p>
          <a:p>
            <a:pPr algn="ctr"/>
            <a:r>
              <a:rPr lang="fr-FR" sz="750" b="1" cap="all" dirty="0">
                <a:solidFill>
                  <a:srgbClr val="C00000"/>
                </a:solidFill>
                <a:latin typeface="+mj-lt"/>
                <a:cs typeface="Tahoma" pitchFamily="34" charset="0"/>
              </a:rPr>
              <a:t>    Centre de Droit de la Famille (CDF)</a:t>
            </a:r>
          </a:p>
          <a:p>
            <a:pPr algn="ctr"/>
            <a:r>
              <a:rPr lang="fr-FR" sz="750" b="1" dirty="0" err="1">
                <a:cs typeface="Tahoma" pitchFamily="34" charset="0"/>
              </a:rPr>
              <a:t>Dir</a:t>
            </a:r>
            <a:r>
              <a:rPr lang="fr-FR" sz="750" b="1" dirty="0">
                <a:cs typeface="Tahoma" pitchFamily="34" charset="0"/>
              </a:rPr>
              <a:t>. : </a:t>
            </a:r>
            <a:r>
              <a:rPr lang="fr-FR" sz="750" b="1" dirty="0">
                <a:latin typeface="+mj-lt"/>
                <a:cs typeface="Tahoma" pitchFamily="34" charset="0"/>
              </a:rPr>
              <a:t>Hugues FULCHIRON et </a:t>
            </a:r>
            <a:br>
              <a:rPr lang="fr-FR" sz="750" b="1">
                <a:latin typeface="+mj-lt"/>
                <a:cs typeface="Tahoma" pitchFamily="34" charset="0"/>
              </a:rPr>
            </a:br>
            <a:r>
              <a:rPr lang="fr-FR" sz="750" b="1">
                <a:latin typeface="+mj-lt"/>
                <a:cs typeface="Tahoma" pitchFamily="34" charset="0"/>
              </a:rPr>
              <a:t>Amélie PANET-MARRE</a:t>
            </a:r>
            <a:endParaRPr lang="fr-FR" sz="750" b="1" dirty="0">
              <a:latin typeface="+mj-lt"/>
              <a:cs typeface="Tahoma" pitchFamily="34" charset="0"/>
            </a:endParaRPr>
          </a:p>
          <a:p>
            <a:pPr algn="ctr"/>
            <a:endParaRPr lang="fr-FR" sz="750" b="1" dirty="0">
              <a:latin typeface="+mj-lt"/>
              <a:cs typeface="Tahoma" pitchFamily="34" charset="0"/>
            </a:endParaRPr>
          </a:p>
          <a:p>
            <a:pPr algn="ctr"/>
            <a:r>
              <a:rPr lang="fr-FR" sz="750" b="1" cap="all" dirty="0">
                <a:latin typeface="+mj-lt"/>
                <a:cs typeface="Tahoma" pitchFamily="34" charset="0"/>
              </a:rPr>
              <a:t>    </a:t>
            </a:r>
            <a:r>
              <a:rPr lang="fr-FR" sz="750" b="1" cap="all" dirty="0">
                <a:solidFill>
                  <a:srgbClr val="C00000"/>
                </a:solidFill>
                <a:latin typeface="+mj-lt"/>
                <a:cs typeface="Tahoma" pitchFamily="34" charset="0"/>
              </a:rPr>
              <a:t>Centre de droit de l'entreprise (CDE)</a:t>
            </a:r>
          </a:p>
          <a:p>
            <a:pPr algn="ctr"/>
            <a:r>
              <a:rPr lang="fr-FR" sz="750" b="1" dirty="0" err="1">
                <a:cs typeface="Tahoma" pitchFamily="34" charset="0"/>
              </a:rPr>
              <a:t>Dir</a:t>
            </a:r>
            <a:r>
              <a:rPr lang="fr-FR" sz="750" b="1" dirty="0">
                <a:cs typeface="Tahoma" pitchFamily="34" charset="0"/>
              </a:rPr>
              <a:t>. : </a:t>
            </a:r>
            <a:r>
              <a:rPr lang="fr-FR" sz="750" b="1" dirty="0">
                <a:latin typeface="+mj-lt"/>
                <a:cs typeface="Tahoma" pitchFamily="34" charset="0"/>
              </a:rPr>
              <a:t>Jean-Christophe RODA</a:t>
            </a:r>
          </a:p>
          <a:p>
            <a:pPr algn="ctr"/>
            <a:endParaRPr lang="fr-FR" sz="750" b="1" dirty="0">
              <a:solidFill>
                <a:srgbClr val="C00000"/>
              </a:solidFill>
              <a:latin typeface="+mj-lt"/>
              <a:cs typeface="Tahoma" pitchFamily="34" charset="0"/>
            </a:endParaRPr>
          </a:p>
          <a:p>
            <a:pPr algn="ctr"/>
            <a:r>
              <a:rPr lang="fr-FR" sz="750" b="1" cap="all" dirty="0">
                <a:solidFill>
                  <a:srgbClr val="C00000"/>
                </a:solidFill>
                <a:latin typeface="+mj-lt"/>
                <a:cs typeface="Tahoma" pitchFamily="34" charset="0"/>
              </a:rPr>
              <a:t>    Centre Patrimoine et Contrats (CPC)</a:t>
            </a:r>
          </a:p>
          <a:p>
            <a:pPr algn="ctr"/>
            <a:r>
              <a:rPr lang="fr-FR" sz="750" b="1" dirty="0" err="1">
                <a:cs typeface="Tahoma" pitchFamily="34" charset="0"/>
              </a:rPr>
              <a:t>Dir</a:t>
            </a:r>
            <a:r>
              <a:rPr lang="fr-FR" sz="750" b="1" dirty="0">
                <a:cs typeface="Tahoma" pitchFamily="34" charset="0"/>
              </a:rPr>
              <a:t>. : </a:t>
            </a:r>
            <a:r>
              <a:rPr lang="fr-FR" sz="750" b="1" dirty="0">
                <a:latin typeface="+mj-lt"/>
                <a:cs typeface="Tahoma" pitchFamily="34" charset="0"/>
              </a:rPr>
              <a:t>Thibault GOUJON-BETHAN</a:t>
            </a:r>
          </a:p>
          <a:p>
            <a:pPr algn="ctr"/>
            <a:endParaRPr lang="fr-FR" sz="750" b="1" dirty="0">
              <a:latin typeface="+mj-lt"/>
              <a:cs typeface="Tahoma" pitchFamily="34" charset="0"/>
            </a:endParaRPr>
          </a:p>
          <a:p>
            <a:pPr algn="ctr"/>
            <a:r>
              <a:rPr lang="fr-FR" sz="750" b="1" cap="all" dirty="0">
                <a:solidFill>
                  <a:srgbClr val="C00000"/>
                </a:solidFill>
                <a:latin typeface="+mj-lt"/>
                <a:cs typeface="Tahoma" pitchFamily="34" charset="0"/>
              </a:rPr>
              <a:t>    Centre de droit de la responsabilité et des assurances (CDRA)</a:t>
            </a:r>
          </a:p>
          <a:p>
            <a:pPr algn="ctr"/>
            <a:r>
              <a:rPr lang="fr-FR" sz="750" b="1" dirty="0" err="1">
                <a:cs typeface="Tahoma" pitchFamily="34" charset="0"/>
              </a:rPr>
              <a:t>Dir</a:t>
            </a:r>
            <a:r>
              <a:rPr lang="fr-FR" sz="750" b="1" dirty="0">
                <a:cs typeface="Tahoma" pitchFamily="34" charset="0"/>
              </a:rPr>
              <a:t>. : </a:t>
            </a:r>
            <a:r>
              <a:rPr lang="fr-FR" sz="750" b="1" dirty="0">
                <a:latin typeface="+mj-lt"/>
                <a:cs typeface="Tahoma" pitchFamily="34" charset="0"/>
              </a:rPr>
              <a:t>Stéphanie PORCHY-SIMON</a:t>
            </a:r>
          </a:p>
        </p:txBody>
      </p:sp>
      <p:sp>
        <p:nvSpPr>
          <p:cNvPr id="44" name="Rectangle à coins arrondis 43"/>
          <p:cNvSpPr/>
          <p:nvPr/>
        </p:nvSpPr>
        <p:spPr>
          <a:xfrm>
            <a:off x="5688120" y="3700945"/>
            <a:ext cx="1584000" cy="2392351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7310" tIns="48655" rIns="97310" bIns="48655" rtlCol="0" anchor="ctr"/>
          <a:lstStyle/>
          <a:p>
            <a:pPr algn="ctr"/>
            <a:r>
              <a:rPr lang="fr-FR" sz="750" b="1" cap="all" dirty="0">
                <a:solidFill>
                  <a:srgbClr val="C00000"/>
                </a:solidFill>
                <a:latin typeface="+mj-lt"/>
                <a:cs typeface="Tahoma" pitchFamily="34" charset="0"/>
              </a:rPr>
              <a:t>    Centre d'Etudes Européennes (CEE)</a:t>
            </a:r>
          </a:p>
          <a:p>
            <a:pPr algn="ctr"/>
            <a:r>
              <a:rPr lang="fr-FR" sz="750" b="1" dirty="0" err="1">
                <a:cs typeface="Tahoma" pitchFamily="34" charset="0"/>
              </a:rPr>
              <a:t>Dir</a:t>
            </a:r>
            <a:r>
              <a:rPr lang="fr-FR" sz="750" b="1" dirty="0">
                <a:cs typeface="Tahoma" pitchFamily="34" charset="0"/>
              </a:rPr>
              <a:t>. : </a:t>
            </a:r>
            <a:r>
              <a:rPr lang="fr-FR" sz="750" b="1" dirty="0">
                <a:latin typeface="+mj-lt"/>
                <a:cs typeface="Tahoma" pitchFamily="34" charset="0"/>
              </a:rPr>
              <a:t>Gaëlle MARTI</a:t>
            </a:r>
          </a:p>
          <a:p>
            <a:pPr algn="ctr"/>
            <a:r>
              <a:rPr lang="fr-FR" sz="750" b="1" dirty="0">
                <a:latin typeface="+mj-lt"/>
                <a:cs typeface="Tahoma" pitchFamily="34" charset="0"/>
              </a:rPr>
              <a:t>Loïc ROBERT</a:t>
            </a:r>
          </a:p>
          <a:p>
            <a:pPr algn="ctr"/>
            <a:endParaRPr lang="fr-FR" sz="750" b="1" dirty="0">
              <a:latin typeface="+mj-lt"/>
              <a:cs typeface="Tahoma" pitchFamily="34" charset="0"/>
            </a:endParaRPr>
          </a:p>
          <a:p>
            <a:pPr algn="ctr"/>
            <a:r>
              <a:rPr lang="fr-FR" sz="750" b="1" cap="all" dirty="0">
                <a:solidFill>
                  <a:srgbClr val="C00000"/>
                </a:solidFill>
                <a:latin typeface="+mj-lt"/>
                <a:cs typeface="Tahoma" pitchFamily="34" charset="0"/>
              </a:rPr>
              <a:t>    Centre de Recherches en Droit International Privé (CREDIP)</a:t>
            </a:r>
          </a:p>
          <a:p>
            <a:pPr algn="ctr"/>
            <a:r>
              <a:rPr lang="fr-FR" sz="750" b="1" dirty="0" err="1">
                <a:cs typeface="Tahoma" pitchFamily="34" charset="0"/>
              </a:rPr>
              <a:t>Dir</a:t>
            </a:r>
            <a:r>
              <a:rPr lang="fr-FR" sz="750" b="1" dirty="0">
                <a:cs typeface="Tahoma" pitchFamily="34" charset="0"/>
              </a:rPr>
              <a:t>. : </a:t>
            </a:r>
            <a:r>
              <a:rPr lang="fr-FR" sz="750" b="1" dirty="0">
                <a:latin typeface="+mj-lt"/>
                <a:cs typeface="Tahoma" pitchFamily="34" charset="0"/>
              </a:rPr>
              <a:t>Jeremy HEYMANN</a:t>
            </a:r>
          </a:p>
          <a:p>
            <a:pPr algn="ctr"/>
            <a:r>
              <a:rPr lang="fr-FR" sz="750" b="1" dirty="0">
                <a:latin typeface="+mj-lt"/>
                <a:cs typeface="Tahoma" pitchFamily="34" charset="0"/>
              </a:rPr>
              <a:t> </a:t>
            </a:r>
          </a:p>
          <a:p>
            <a:pPr algn="ctr"/>
            <a:r>
              <a:rPr lang="fr-FR" sz="750" b="1" cap="all" dirty="0">
                <a:solidFill>
                  <a:srgbClr val="C00000"/>
                </a:solidFill>
                <a:latin typeface="+mj-lt"/>
                <a:cs typeface="Tahoma" pitchFamily="34" charset="0"/>
              </a:rPr>
              <a:t>    Institut de Droit Comparé Edouard Lambert (IDCEL) </a:t>
            </a:r>
          </a:p>
          <a:p>
            <a:pPr algn="ctr"/>
            <a:r>
              <a:rPr lang="fr-FR" sz="750" b="1" dirty="0" err="1">
                <a:cs typeface="Tahoma" pitchFamily="34" charset="0"/>
              </a:rPr>
              <a:t>Dir</a:t>
            </a:r>
            <a:r>
              <a:rPr lang="fr-FR" sz="750" b="1" dirty="0">
                <a:cs typeface="Tahoma" pitchFamily="34" charset="0"/>
              </a:rPr>
              <a:t>. : </a:t>
            </a:r>
            <a:r>
              <a:rPr lang="fr-FR" sz="750" b="1" dirty="0">
                <a:latin typeface="+mj-lt"/>
                <a:cs typeface="Tahoma" pitchFamily="34" charset="0"/>
              </a:rPr>
              <a:t>Frédérique FERRAND</a:t>
            </a:r>
          </a:p>
          <a:p>
            <a:pPr algn="ctr"/>
            <a:endParaRPr lang="fr-FR" sz="750" b="1" dirty="0">
              <a:latin typeface="+mj-lt"/>
              <a:cs typeface="Tahoma" pitchFamily="34" charset="0"/>
            </a:endParaRPr>
          </a:p>
          <a:p>
            <a:pPr algn="ctr"/>
            <a:r>
              <a:rPr lang="fr-FR" sz="750" b="1" cap="all" dirty="0">
                <a:solidFill>
                  <a:srgbClr val="C00000"/>
                </a:solidFill>
                <a:latin typeface="+mj-lt"/>
                <a:cs typeface="Tahoma" pitchFamily="34" charset="0"/>
              </a:rPr>
              <a:t>    Centre de Droit International (CDI)</a:t>
            </a:r>
          </a:p>
          <a:p>
            <a:pPr algn="ctr"/>
            <a:r>
              <a:rPr lang="fr-FR" sz="750" b="1" dirty="0" err="1">
                <a:cs typeface="Tahoma" pitchFamily="34" charset="0"/>
              </a:rPr>
              <a:t>Dir</a:t>
            </a:r>
            <a:r>
              <a:rPr lang="fr-FR" sz="750" b="1" dirty="0">
                <a:cs typeface="Tahoma" pitchFamily="34" charset="0"/>
              </a:rPr>
              <a:t>. : </a:t>
            </a:r>
            <a:r>
              <a:rPr lang="fr-FR" sz="750" b="1" dirty="0">
                <a:latin typeface="+mj-lt"/>
                <a:cs typeface="Tahoma" pitchFamily="34" charset="0"/>
              </a:rPr>
              <a:t>Kiara NERI et Pierre-François LAVAL</a:t>
            </a:r>
          </a:p>
        </p:txBody>
      </p:sp>
      <p:sp>
        <p:nvSpPr>
          <p:cNvPr id="31" name="Rectangle à coins arrondis 40">
            <a:extLst>
              <a:ext uri="{FF2B5EF4-FFF2-40B4-BE49-F238E27FC236}">
                <a16:creationId xmlns:a16="http://schemas.microsoft.com/office/drawing/2014/main" id="{05137A27-1F6B-49FF-B169-DA77E7DECEF2}"/>
              </a:ext>
            </a:extLst>
          </p:cNvPr>
          <p:cNvSpPr/>
          <p:nvPr/>
        </p:nvSpPr>
        <p:spPr>
          <a:xfrm>
            <a:off x="7380481" y="5888569"/>
            <a:ext cx="1511993" cy="733118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7310" tIns="48655" rIns="97310" bIns="48655" rtlCol="0" anchor="ctr"/>
          <a:lstStyle/>
          <a:p>
            <a:pPr algn="ctr"/>
            <a:r>
              <a:rPr lang="fr-FR" sz="750" b="1" cap="all" dirty="0">
                <a:solidFill>
                  <a:srgbClr val="C00000"/>
                </a:solidFill>
                <a:latin typeface="+mj-lt"/>
                <a:cs typeface="Tahoma" pitchFamily="34" charset="0"/>
              </a:rPr>
              <a:t>Centre documentaire science politique</a:t>
            </a:r>
          </a:p>
          <a:p>
            <a:pPr algn="ctr"/>
            <a:r>
              <a:rPr lang="fr-FR" sz="750" b="1" dirty="0">
                <a:solidFill>
                  <a:schemeClr val="tx1"/>
                </a:solidFill>
                <a:latin typeface="+mj-lt"/>
                <a:cs typeface="Tahoma" pitchFamily="34" charset="0"/>
              </a:rPr>
              <a:t>Jean-François BONNET </a:t>
            </a:r>
            <a:r>
              <a:rPr lang="fr-FR" sz="750" dirty="0">
                <a:solidFill>
                  <a:schemeClr val="tx1"/>
                </a:solidFill>
                <a:latin typeface="+mj-lt"/>
                <a:cs typeface="Tahoma" pitchFamily="34" charset="0"/>
              </a:rPr>
              <a:t>: 86 97</a:t>
            </a:r>
            <a:r>
              <a:rPr lang="fr-FR" sz="750" b="1" dirty="0">
                <a:solidFill>
                  <a:schemeClr val="tx1"/>
                </a:solidFill>
                <a:latin typeface="+mj-lt"/>
                <a:cs typeface="Tahoma" pitchFamily="34" charset="0"/>
              </a:rPr>
              <a:t> </a:t>
            </a:r>
            <a:endParaRPr lang="fr-FR" sz="750" b="1" dirty="0">
              <a:latin typeface="+mj-lt"/>
              <a:cs typeface="Tahoma" pitchFamily="34" charset="0"/>
            </a:endParaRPr>
          </a:p>
        </p:txBody>
      </p:sp>
      <p:cxnSp>
        <p:nvCxnSpPr>
          <p:cNvPr id="32" name="Connecteur droit avec flèche 31">
            <a:extLst>
              <a:ext uri="{FF2B5EF4-FFF2-40B4-BE49-F238E27FC236}">
                <a16:creationId xmlns:a16="http://schemas.microsoft.com/office/drawing/2014/main" id="{3E9362EB-203A-4AA7-BDFE-876CD6E4498C}"/>
              </a:ext>
            </a:extLst>
          </p:cNvPr>
          <p:cNvCxnSpPr>
            <a:cxnSpLocks/>
          </p:cNvCxnSpPr>
          <p:nvPr/>
        </p:nvCxnSpPr>
        <p:spPr>
          <a:xfrm>
            <a:off x="1331640" y="2645522"/>
            <a:ext cx="0" cy="2074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>
            <a:extLst>
              <a:ext uri="{FF2B5EF4-FFF2-40B4-BE49-F238E27FC236}">
                <a16:creationId xmlns:a16="http://schemas.microsoft.com/office/drawing/2014/main" id="{4A3860BF-804F-4DCA-B904-AF9B6865907C}"/>
              </a:ext>
            </a:extLst>
          </p:cNvPr>
          <p:cNvCxnSpPr>
            <a:cxnSpLocks/>
          </p:cNvCxnSpPr>
          <p:nvPr/>
        </p:nvCxnSpPr>
        <p:spPr>
          <a:xfrm>
            <a:off x="3059832" y="2655039"/>
            <a:ext cx="0" cy="2074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>
            <a:extLst>
              <a:ext uri="{FF2B5EF4-FFF2-40B4-BE49-F238E27FC236}">
                <a16:creationId xmlns:a16="http://schemas.microsoft.com/office/drawing/2014/main" id="{5D98F0CA-30FE-4E6A-BE74-89A7BE3B37F5}"/>
              </a:ext>
            </a:extLst>
          </p:cNvPr>
          <p:cNvCxnSpPr>
            <a:cxnSpLocks/>
          </p:cNvCxnSpPr>
          <p:nvPr/>
        </p:nvCxnSpPr>
        <p:spPr>
          <a:xfrm>
            <a:off x="4716016" y="2655039"/>
            <a:ext cx="0" cy="2074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avec flèche 34">
            <a:extLst>
              <a:ext uri="{FF2B5EF4-FFF2-40B4-BE49-F238E27FC236}">
                <a16:creationId xmlns:a16="http://schemas.microsoft.com/office/drawing/2014/main" id="{328F9BA7-B176-4BB6-998B-F538ACBBE6DE}"/>
              </a:ext>
            </a:extLst>
          </p:cNvPr>
          <p:cNvCxnSpPr>
            <a:cxnSpLocks/>
          </p:cNvCxnSpPr>
          <p:nvPr/>
        </p:nvCxnSpPr>
        <p:spPr>
          <a:xfrm>
            <a:off x="6372200" y="2645522"/>
            <a:ext cx="0" cy="2074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>
            <a:extLst>
              <a:ext uri="{FF2B5EF4-FFF2-40B4-BE49-F238E27FC236}">
                <a16:creationId xmlns:a16="http://schemas.microsoft.com/office/drawing/2014/main" id="{05DF9A4F-F91F-4FA4-8549-26C2E92B4678}"/>
              </a:ext>
            </a:extLst>
          </p:cNvPr>
          <p:cNvCxnSpPr>
            <a:cxnSpLocks/>
          </p:cNvCxnSpPr>
          <p:nvPr/>
        </p:nvCxnSpPr>
        <p:spPr>
          <a:xfrm>
            <a:off x="8128996" y="2645522"/>
            <a:ext cx="0" cy="2074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9951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D:\Profils\aurelien.merono\Mes Documents\Images\PHOTOS &amp; LOGOS\LOGOS\Fac de droit\LogoUniversiteFac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73472"/>
            <a:ext cx="961128" cy="635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1"/>
          <p:cNvSpPr txBox="1"/>
          <p:nvPr/>
        </p:nvSpPr>
        <p:spPr>
          <a:xfrm>
            <a:off x="1428672" y="217623"/>
            <a:ext cx="6713245" cy="446276"/>
          </a:xfrm>
          <a:prstGeom prst="rect">
            <a:avLst/>
          </a:prstGeom>
          <a:noFill/>
          <a:ln w="0">
            <a:noFill/>
          </a:ln>
        </p:spPr>
        <p:txBody>
          <a:bodyPr wrap="square" lIns="0" tIns="0" rIns="0" rtlCol="0" anchor="ctr" anchorCtr="1">
            <a:spAutoFit/>
          </a:bodyPr>
          <a:lstStyle/>
          <a:p>
            <a:pPr>
              <a:lnSpc>
                <a:spcPts val="1200"/>
              </a:lnSpc>
              <a:tabLst/>
            </a:pPr>
            <a:endParaRPr lang="fr-FR" altLang="zh-CN" sz="1600" b="1" dirty="0">
              <a:solidFill>
                <a:srgbClr val="C14243"/>
              </a:solidFill>
              <a:latin typeface="Century Gothic" pitchFamily="34" charset="0"/>
              <a:cs typeface="Tahoma" pitchFamily="34" charset="0"/>
            </a:endParaRPr>
          </a:p>
          <a:p>
            <a:pPr algn="ctr"/>
            <a:r>
              <a:rPr lang="fr-FR" altLang="zh-CN" sz="1600" b="1" dirty="0">
                <a:solidFill>
                  <a:srgbClr val="C14243"/>
                </a:solidFill>
                <a:latin typeface="Century Gothic" pitchFamily="34" charset="0"/>
                <a:cs typeface="Tahoma" pitchFamily="34" charset="0"/>
              </a:rPr>
              <a:t>ORGANIGRAMME </a:t>
            </a:r>
            <a:r>
              <a:rPr lang="fr-FR" sz="1600" b="1" dirty="0">
                <a:solidFill>
                  <a:srgbClr val="C14243"/>
                </a:solidFill>
                <a:latin typeface="Century Gothic" pitchFamily="34" charset="0"/>
                <a:cs typeface="Tahoma" pitchFamily="34" charset="0"/>
              </a:rPr>
              <a:t>- Instituts -</a:t>
            </a:r>
            <a:r>
              <a:rPr lang="fr-FR" altLang="zh-CN" sz="1600" b="1" dirty="0">
                <a:solidFill>
                  <a:srgbClr val="C14243"/>
                </a:solidFill>
                <a:latin typeface="Century Gothic" pitchFamily="34" charset="0"/>
                <a:cs typeface="Tahoma" pitchFamily="34" charset="0"/>
              </a:rPr>
              <a:t> Rentrée 2022-2023</a:t>
            </a:r>
          </a:p>
        </p:txBody>
      </p:sp>
      <p:cxnSp>
        <p:nvCxnSpPr>
          <p:cNvPr id="9" name="Connecteur droit 8"/>
          <p:cNvCxnSpPr/>
          <p:nvPr/>
        </p:nvCxnSpPr>
        <p:spPr>
          <a:xfrm>
            <a:off x="6500242" y="2770103"/>
            <a:ext cx="0" cy="0"/>
          </a:xfrm>
          <a:prstGeom prst="line">
            <a:avLst/>
          </a:prstGeom>
          <a:scene3d>
            <a:camera prst="perspectiveBelow"/>
            <a:lightRig rig="threePt" dir="t"/>
          </a:scene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6500242" y="2770103"/>
            <a:ext cx="0" cy="0"/>
          </a:xfrm>
          <a:prstGeom prst="line">
            <a:avLst/>
          </a:prstGeom>
          <a:scene3d>
            <a:camera prst="perspectiveBelow"/>
            <a:lightRig rig="threePt" dir="t"/>
          </a:scene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29" name="Rectangle à coins arrondis 28"/>
          <p:cNvSpPr/>
          <p:nvPr/>
        </p:nvSpPr>
        <p:spPr>
          <a:xfrm>
            <a:off x="265808" y="906463"/>
            <a:ext cx="8717356" cy="733118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6350">
            <a:noFill/>
            <a:rou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20999999" lon="0" rev="0"/>
            </a:camera>
            <a:lightRig rig="balanced" dir="t">
              <a:rot lat="0" lon="0" rev="8700000"/>
            </a:lightRig>
          </a:scene3d>
          <a:sp3d>
            <a:bevelT w="190500" h="38100" prst="angle"/>
          </a:sp3d>
        </p:spPr>
        <p:txBody>
          <a:bodyPr wrap="none" lIns="0" tIns="0" rIns="0" bIns="0" rtlCol="0" anchor="ctr" anchorCtr="1">
            <a:noAutofit/>
          </a:bodyPr>
          <a:lstStyle/>
          <a:p>
            <a:pPr algn="ctr">
              <a:lnSpc>
                <a:spcPts val="800"/>
              </a:lnSpc>
              <a:tabLst>
                <a:tab pos="101600" algn="l"/>
                <a:tab pos="203200" algn="l"/>
                <a:tab pos="292100" algn="l"/>
                <a:tab pos="508000" algn="l"/>
              </a:tabLst>
            </a:pPr>
            <a:endParaRPr lang="fr-FR" sz="800" b="1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ts val="800"/>
              </a:lnSpc>
              <a:tabLst>
                <a:tab pos="101600" algn="l"/>
                <a:tab pos="203200" algn="l"/>
                <a:tab pos="292100" algn="l"/>
                <a:tab pos="508000" algn="l"/>
              </a:tabLst>
            </a:pPr>
            <a:endParaRPr lang="fr-FR" sz="800" b="1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ts val="800"/>
              </a:lnSpc>
              <a:tabLst>
                <a:tab pos="101600" algn="l"/>
                <a:tab pos="203200" algn="l"/>
                <a:tab pos="292100" algn="l"/>
                <a:tab pos="508000" algn="l"/>
              </a:tabLst>
            </a:pPr>
            <a:r>
              <a:rPr lang="fr-FR" sz="800" b="1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algn="ctr">
              <a:lnSpc>
                <a:spcPts val="800"/>
              </a:lnSpc>
              <a:tabLst>
                <a:tab pos="101600" algn="l"/>
                <a:tab pos="203200" algn="l"/>
                <a:tab pos="292100" algn="l"/>
                <a:tab pos="508000" algn="l"/>
              </a:tabLst>
            </a:pPr>
            <a:endParaRPr lang="fr-FR" b="1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ts val="800"/>
              </a:lnSpc>
              <a:tabLst>
                <a:tab pos="101600" algn="l"/>
                <a:tab pos="203200" algn="l"/>
                <a:tab pos="292100" algn="l"/>
                <a:tab pos="508000" algn="l"/>
              </a:tabLst>
            </a:pPr>
            <a:r>
              <a:rPr lang="fr-FR" b="1" dirty="0">
                <a:latin typeface="Tahoma" panose="020B0604030504040204" pitchFamily="34" charset="0"/>
                <a:cs typeface="Tahoma" panose="020B0604030504040204" pitchFamily="34" charset="0"/>
              </a:rPr>
              <a:t>FACULTE DE DROIT </a:t>
            </a:r>
          </a:p>
          <a:p>
            <a:pPr algn="ctr">
              <a:lnSpc>
                <a:spcPts val="800"/>
              </a:lnSpc>
              <a:tabLst>
                <a:tab pos="101600" algn="l"/>
                <a:tab pos="203200" algn="l"/>
                <a:tab pos="292100" algn="l"/>
                <a:tab pos="508000" algn="l"/>
              </a:tabLst>
            </a:pPr>
            <a:endParaRPr lang="fr-FR" b="1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ts val="800"/>
              </a:lnSpc>
              <a:tabLst>
                <a:tab pos="101600" algn="l"/>
                <a:tab pos="203200" algn="l"/>
                <a:tab pos="292100" algn="l"/>
                <a:tab pos="508000" algn="l"/>
              </a:tabLst>
            </a:pPr>
            <a:r>
              <a:rPr lang="fr-FR" sz="1200" b="1" dirty="0">
                <a:latin typeface="Tahoma" panose="020B0604030504040204" pitchFamily="34" charset="0"/>
                <a:cs typeface="Tahoma" panose="020B0604030504040204" pitchFamily="34" charset="0"/>
              </a:rPr>
              <a:t>DOYEN : Olivier GOUT</a:t>
            </a:r>
            <a:endParaRPr lang="fr-FR" sz="800" b="1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" name="Rectangle à coins arrondis 26">
            <a:extLst>
              <a:ext uri="{FF2B5EF4-FFF2-40B4-BE49-F238E27FC236}">
                <a16:creationId xmlns:a16="http://schemas.microsoft.com/office/drawing/2014/main" id="{533FFE65-1F51-4B0E-A9BC-BC37FBFA5E4F}"/>
              </a:ext>
            </a:extLst>
          </p:cNvPr>
          <p:cNvSpPr/>
          <p:nvPr/>
        </p:nvSpPr>
        <p:spPr>
          <a:xfrm>
            <a:off x="941864" y="2100235"/>
            <a:ext cx="1810638" cy="738415"/>
          </a:xfrm>
          <a:prstGeom prst="roundRect">
            <a:avLst/>
          </a:prstGeom>
          <a:solidFill>
            <a:srgbClr val="C14243"/>
          </a:solidFill>
          <a:ln w="6350">
            <a:noFill/>
            <a:rou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rtlCol="0" anchor="ctr" anchorCtr="1">
            <a:noAutofit/>
          </a:bodyPr>
          <a:lstStyle/>
          <a:p>
            <a:pPr algn="ctr">
              <a:lnSpc>
                <a:spcPts val="800"/>
              </a:lnSpc>
              <a:tabLst>
                <a:tab pos="101600" algn="l"/>
                <a:tab pos="203200" algn="l"/>
                <a:tab pos="292100" algn="l"/>
                <a:tab pos="508000" algn="l"/>
              </a:tabLst>
            </a:pPr>
            <a:r>
              <a:rPr lang="fr-FR" sz="750" b="1" dirty="0">
                <a:solidFill>
                  <a:schemeClr val="bg1"/>
                </a:solidFill>
                <a:latin typeface="+mj-lt"/>
                <a:cs typeface="Tahoma" panose="020B0604030504040204" pitchFamily="34" charset="0"/>
              </a:rPr>
              <a:t>INSTITUT D’ETUDES JUDICIAIRES (IEJ)</a:t>
            </a:r>
          </a:p>
          <a:p>
            <a:pPr algn="ctr">
              <a:lnSpc>
                <a:spcPts val="800"/>
              </a:lnSpc>
              <a:tabLst>
                <a:tab pos="101600" algn="l"/>
                <a:tab pos="203200" algn="l"/>
                <a:tab pos="292100" algn="l"/>
                <a:tab pos="508000" algn="l"/>
              </a:tabLst>
            </a:pPr>
            <a:endParaRPr lang="fr-FR" sz="750" b="1" dirty="0">
              <a:solidFill>
                <a:schemeClr val="bg1"/>
              </a:solidFill>
              <a:latin typeface="+mj-lt"/>
              <a:cs typeface="Tahoma" panose="020B0604030504040204" pitchFamily="34" charset="0"/>
            </a:endParaRPr>
          </a:p>
          <a:p>
            <a:pPr algn="ctr">
              <a:lnSpc>
                <a:spcPts val="800"/>
              </a:lnSpc>
              <a:tabLst>
                <a:tab pos="101600" algn="l"/>
                <a:tab pos="203200" algn="l"/>
                <a:tab pos="292100" algn="l"/>
                <a:tab pos="508000" algn="l"/>
              </a:tabLst>
            </a:pPr>
            <a:r>
              <a:rPr lang="fr-FR" sz="750" dirty="0" err="1">
                <a:solidFill>
                  <a:schemeClr val="bg1"/>
                </a:solidFill>
                <a:latin typeface="+mj-lt"/>
                <a:cs typeface="Tahoma" panose="020B0604030504040204" pitchFamily="34" charset="0"/>
              </a:rPr>
              <a:t>Dir</a:t>
            </a:r>
            <a:r>
              <a:rPr lang="fr-FR" sz="750" dirty="0">
                <a:solidFill>
                  <a:schemeClr val="bg1"/>
                </a:solidFill>
                <a:latin typeface="+mj-lt"/>
                <a:cs typeface="Tahoma" panose="020B0604030504040204" pitchFamily="34" charset="0"/>
              </a:rPr>
              <a:t>. : Stéphanie PORCHY-SIMON</a:t>
            </a:r>
          </a:p>
          <a:p>
            <a:pPr algn="ctr">
              <a:lnSpc>
                <a:spcPts val="800"/>
              </a:lnSpc>
              <a:tabLst>
                <a:tab pos="101600" algn="l"/>
                <a:tab pos="203200" algn="l"/>
                <a:tab pos="292100" algn="l"/>
                <a:tab pos="508000" algn="l"/>
              </a:tabLst>
            </a:pPr>
            <a:r>
              <a:rPr lang="fr-FR" sz="750" dirty="0" err="1">
                <a:solidFill>
                  <a:schemeClr val="bg1"/>
                </a:solidFill>
                <a:latin typeface="+mj-lt"/>
                <a:cs typeface="Tahoma" panose="020B0604030504040204" pitchFamily="34" charset="0"/>
              </a:rPr>
              <a:t>Dir</a:t>
            </a:r>
            <a:r>
              <a:rPr lang="fr-FR" sz="750" dirty="0">
                <a:solidFill>
                  <a:schemeClr val="bg1"/>
                </a:solidFill>
                <a:latin typeface="+mj-lt"/>
                <a:cs typeface="Tahoma" panose="020B0604030504040204" pitchFamily="34" charset="0"/>
              </a:rPr>
              <a:t>. Adj. : Thibault GOUJON-BETHAN</a:t>
            </a:r>
          </a:p>
        </p:txBody>
      </p:sp>
      <p:sp>
        <p:nvSpPr>
          <p:cNvPr id="30" name="Rectangle à coins arrondis 26">
            <a:extLst>
              <a:ext uri="{FF2B5EF4-FFF2-40B4-BE49-F238E27FC236}">
                <a16:creationId xmlns:a16="http://schemas.microsoft.com/office/drawing/2014/main" id="{74FF1399-7272-40B3-9813-4C0AEFA32E00}"/>
              </a:ext>
            </a:extLst>
          </p:cNvPr>
          <p:cNvSpPr/>
          <p:nvPr/>
        </p:nvSpPr>
        <p:spPr>
          <a:xfrm>
            <a:off x="2951520" y="2088483"/>
            <a:ext cx="1605612" cy="738415"/>
          </a:xfrm>
          <a:prstGeom prst="roundRect">
            <a:avLst/>
          </a:prstGeom>
          <a:solidFill>
            <a:srgbClr val="C14243"/>
          </a:solidFill>
          <a:ln w="6350">
            <a:noFill/>
            <a:rou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rtlCol="0" anchor="ctr" anchorCtr="1">
            <a:noAutofit/>
          </a:bodyPr>
          <a:lstStyle/>
          <a:p>
            <a:pPr algn="ctr">
              <a:lnSpc>
                <a:spcPts val="800"/>
              </a:lnSpc>
              <a:tabLst>
                <a:tab pos="101600" algn="l"/>
                <a:tab pos="203200" algn="l"/>
                <a:tab pos="292100" algn="l"/>
                <a:tab pos="508000" algn="l"/>
              </a:tabLst>
            </a:pPr>
            <a:r>
              <a:rPr lang="fr-FR" sz="750" b="1" dirty="0">
                <a:solidFill>
                  <a:schemeClr val="bg1"/>
                </a:solidFill>
                <a:latin typeface="+mj-lt"/>
                <a:cs typeface="Tahoma" panose="020B0604030504040204" pitchFamily="34" charset="0"/>
              </a:rPr>
              <a:t>INSTITUT DU DROIT DE L’ART </a:t>
            </a:r>
          </a:p>
          <a:p>
            <a:pPr algn="ctr">
              <a:lnSpc>
                <a:spcPts val="800"/>
              </a:lnSpc>
              <a:tabLst>
                <a:tab pos="101600" algn="l"/>
                <a:tab pos="203200" algn="l"/>
                <a:tab pos="292100" algn="l"/>
                <a:tab pos="508000" algn="l"/>
              </a:tabLst>
            </a:pPr>
            <a:r>
              <a:rPr lang="fr-FR" sz="750" b="1" dirty="0">
                <a:solidFill>
                  <a:schemeClr val="bg1"/>
                </a:solidFill>
                <a:latin typeface="+mj-lt"/>
                <a:cs typeface="Tahoma" panose="020B0604030504040204" pitchFamily="34" charset="0"/>
              </a:rPr>
              <a:t>ET DE LA CULTURE (IDAC)</a:t>
            </a:r>
          </a:p>
          <a:p>
            <a:pPr algn="ctr">
              <a:lnSpc>
                <a:spcPts val="800"/>
              </a:lnSpc>
              <a:tabLst>
                <a:tab pos="101600" algn="l"/>
                <a:tab pos="203200" algn="l"/>
                <a:tab pos="292100" algn="l"/>
                <a:tab pos="508000" algn="l"/>
              </a:tabLst>
            </a:pPr>
            <a:endParaRPr lang="fr-FR" sz="750" b="1" dirty="0">
              <a:solidFill>
                <a:schemeClr val="bg1"/>
              </a:solidFill>
              <a:latin typeface="+mj-lt"/>
              <a:cs typeface="Tahoma" panose="020B0604030504040204" pitchFamily="34" charset="0"/>
            </a:endParaRPr>
          </a:p>
          <a:p>
            <a:pPr algn="ctr">
              <a:lnSpc>
                <a:spcPts val="800"/>
              </a:lnSpc>
              <a:tabLst>
                <a:tab pos="101600" algn="l"/>
                <a:tab pos="203200" algn="l"/>
                <a:tab pos="292100" algn="l"/>
                <a:tab pos="508000" algn="l"/>
              </a:tabLst>
            </a:pPr>
            <a:r>
              <a:rPr lang="fr-FR" sz="750" dirty="0" err="1">
                <a:solidFill>
                  <a:schemeClr val="bg1"/>
                </a:solidFill>
                <a:latin typeface="+mj-lt"/>
                <a:cs typeface="Tahoma" panose="020B0604030504040204" pitchFamily="34" charset="0"/>
              </a:rPr>
              <a:t>Dir</a:t>
            </a:r>
            <a:r>
              <a:rPr lang="fr-FR" sz="750" dirty="0">
                <a:solidFill>
                  <a:schemeClr val="bg1"/>
                </a:solidFill>
                <a:latin typeface="+mj-lt"/>
                <a:cs typeface="Tahoma" panose="020B0604030504040204" pitchFamily="34" charset="0"/>
              </a:rPr>
              <a:t>. : Christine FERRARI-BREEUR</a:t>
            </a:r>
          </a:p>
        </p:txBody>
      </p:sp>
      <p:sp>
        <p:nvSpPr>
          <p:cNvPr id="31" name="Rectangle à coins arrondis 26">
            <a:extLst>
              <a:ext uri="{FF2B5EF4-FFF2-40B4-BE49-F238E27FC236}">
                <a16:creationId xmlns:a16="http://schemas.microsoft.com/office/drawing/2014/main" id="{DAB1CC2B-2B68-4BCA-9173-4B6EB5E802A6}"/>
              </a:ext>
            </a:extLst>
          </p:cNvPr>
          <p:cNvSpPr/>
          <p:nvPr/>
        </p:nvSpPr>
        <p:spPr>
          <a:xfrm>
            <a:off x="4759154" y="2088482"/>
            <a:ext cx="1605612" cy="738415"/>
          </a:xfrm>
          <a:prstGeom prst="roundRect">
            <a:avLst/>
          </a:prstGeom>
          <a:solidFill>
            <a:srgbClr val="C14243"/>
          </a:solidFill>
          <a:ln w="6350">
            <a:noFill/>
            <a:rou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rtlCol="0" anchor="ctr" anchorCtr="1">
            <a:noAutofit/>
          </a:bodyPr>
          <a:lstStyle/>
          <a:p>
            <a:pPr algn="ctr">
              <a:lnSpc>
                <a:spcPts val="800"/>
              </a:lnSpc>
              <a:tabLst>
                <a:tab pos="101600" algn="l"/>
                <a:tab pos="203200" algn="l"/>
                <a:tab pos="292100" algn="l"/>
                <a:tab pos="508000" algn="l"/>
              </a:tabLst>
            </a:pPr>
            <a:r>
              <a:rPr lang="fr-FR" sz="750" b="1" dirty="0">
                <a:solidFill>
                  <a:schemeClr val="bg1"/>
                </a:solidFill>
                <a:latin typeface="+mj-lt"/>
                <a:cs typeface="Tahoma" panose="020B0604030504040204" pitchFamily="34" charset="0"/>
              </a:rPr>
              <a:t>INSTITUT DE DROIT </a:t>
            </a:r>
          </a:p>
          <a:p>
            <a:pPr algn="ctr">
              <a:lnSpc>
                <a:spcPts val="800"/>
              </a:lnSpc>
              <a:tabLst>
                <a:tab pos="101600" algn="l"/>
                <a:tab pos="203200" algn="l"/>
                <a:tab pos="292100" algn="l"/>
                <a:tab pos="508000" algn="l"/>
              </a:tabLst>
            </a:pPr>
            <a:r>
              <a:rPr lang="fr-FR" sz="750" b="1" dirty="0">
                <a:solidFill>
                  <a:schemeClr val="bg1"/>
                </a:solidFill>
                <a:latin typeface="+mj-lt"/>
                <a:cs typeface="Tahoma" panose="020B0604030504040204" pitchFamily="34" charset="0"/>
              </a:rPr>
              <a:t>ET D’ECONOMIE DES AFFAIRE (IDAC)</a:t>
            </a:r>
          </a:p>
          <a:p>
            <a:pPr algn="ctr">
              <a:lnSpc>
                <a:spcPts val="800"/>
              </a:lnSpc>
              <a:tabLst>
                <a:tab pos="101600" algn="l"/>
                <a:tab pos="203200" algn="l"/>
                <a:tab pos="292100" algn="l"/>
                <a:tab pos="508000" algn="l"/>
              </a:tabLst>
            </a:pPr>
            <a:endParaRPr lang="fr-FR" sz="750" b="1" dirty="0">
              <a:solidFill>
                <a:schemeClr val="bg1"/>
              </a:solidFill>
              <a:latin typeface="+mj-lt"/>
              <a:cs typeface="Tahoma" panose="020B0604030504040204" pitchFamily="34" charset="0"/>
            </a:endParaRPr>
          </a:p>
          <a:p>
            <a:pPr algn="ctr">
              <a:lnSpc>
                <a:spcPts val="800"/>
              </a:lnSpc>
              <a:tabLst>
                <a:tab pos="101600" algn="l"/>
                <a:tab pos="203200" algn="l"/>
                <a:tab pos="292100" algn="l"/>
                <a:tab pos="508000" algn="l"/>
              </a:tabLst>
            </a:pPr>
            <a:r>
              <a:rPr lang="fr-FR" sz="750" dirty="0" err="1">
                <a:solidFill>
                  <a:schemeClr val="bg1"/>
                </a:solidFill>
                <a:latin typeface="+mj-lt"/>
                <a:cs typeface="Tahoma" panose="020B0604030504040204" pitchFamily="34" charset="0"/>
              </a:rPr>
              <a:t>Dir</a:t>
            </a:r>
            <a:r>
              <a:rPr lang="fr-FR" sz="750" dirty="0">
                <a:solidFill>
                  <a:schemeClr val="bg1"/>
                </a:solidFill>
                <a:latin typeface="+mj-lt"/>
                <a:cs typeface="Tahoma" panose="020B0604030504040204" pitchFamily="34" charset="0"/>
              </a:rPr>
              <a:t>. : Nicolas BORGA</a:t>
            </a:r>
          </a:p>
          <a:p>
            <a:pPr algn="ctr">
              <a:lnSpc>
                <a:spcPts val="800"/>
              </a:lnSpc>
              <a:tabLst>
                <a:tab pos="101600" algn="l"/>
                <a:tab pos="203200" algn="l"/>
                <a:tab pos="292100" algn="l"/>
                <a:tab pos="508000" algn="l"/>
              </a:tabLst>
            </a:pPr>
            <a:r>
              <a:rPr lang="fr-FR" sz="750" dirty="0" err="1">
                <a:solidFill>
                  <a:schemeClr val="bg1"/>
                </a:solidFill>
                <a:latin typeface="+mj-lt"/>
                <a:cs typeface="Tahoma" panose="020B0604030504040204" pitchFamily="34" charset="0"/>
              </a:rPr>
              <a:t>Dir</a:t>
            </a:r>
            <a:r>
              <a:rPr lang="fr-FR" sz="750" dirty="0">
                <a:solidFill>
                  <a:schemeClr val="bg1"/>
                </a:solidFill>
                <a:latin typeface="+mj-lt"/>
                <a:cs typeface="Tahoma" panose="020B0604030504040204" pitchFamily="34" charset="0"/>
              </a:rPr>
              <a:t>. Adj. : Frédérique FERRAND</a:t>
            </a:r>
          </a:p>
        </p:txBody>
      </p:sp>
      <p:sp>
        <p:nvSpPr>
          <p:cNvPr id="32" name="Rectangle à coins arrondis 26">
            <a:extLst>
              <a:ext uri="{FF2B5EF4-FFF2-40B4-BE49-F238E27FC236}">
                <a16:creationId xmlns:a16="http://schemas.microsoft.com/office/drawing/2014/main" id="{DEBE4192-6B27-4152-B185-92C441FE5333}"/>
              </a:ext>
            </a:extLst>
          </p:cNvPr>
          <p:cNvSpPr/>
          <p:nvPr/>
        </p:nvSpPr>
        <p:spPr>
          <a:xfrm>
            <a:off x="6566788" y="2088482"/>
            <a:ext cx="1605612" cy="738415"/>
          </a:xfrm>
          <a:prstGeom prst="roundRect">
            <a:avLst/>
          </a:prstGeom>
          <a:solidFill>
            <a:srgbClr val="C14243"/>
          </a:solidFill>
          <a:ln w="6350">
            <a:noFill/>
            <a:rou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rtlCol="0" anchor="ctr" anchorCtr="1">
            <a:noAutofit/>
          </a:bodyPr>
          <a:lstStyle/>
          <a:p>
            <a:pPr algn="ctr">
              <a:lnSpc>
                <a:spcPts val="800"/>
              </a:lnSpc>
              <a:tabLst>
                <a:tab pos="101600" algn="l"/>
                <a:tab pos="203200" algn="l"/>
                <a:tab pos="292100" algn="l"/>
                <a:tab pos="508000" algn="l"/>
              </a:tabLst>
            </a:pPr>
            <a:r>
              <a:rPr lang="fr-FR" sz="750" b="1" dirty="0">
                <a:solidFill>
                  <a:schemeClr val="bg1"/>
                </a:solidFill>
                <a:latin typeface="+mj-lt"/>
                <a:cs typeface="Tahoma" panose="020B0604030504040204" pitchFamily="34" charset="0"/>
              </a:rPr>
              <a:t>INSTITUT DE DROIT </a:t>
            </a:r>
          </a:p>
          <a:p>
            <a:pPr algn="ctr">
              <a:lnSpc>
                <a:spcPts val="800"/>
              </a:lnSpc>
              <a:tabLst>
                <a:tab pos="101600" algn="l"/>
                <a:tab pos="203200" algn="l"/>
                <a:tab pos="292100" algn="l"/>
                <a:tab pos="508000" algn="l"/>
              </a:tabLst>
            </a:pPr>
            <a:r>
              <a:rPr lang="fr-FR" sz="750" b="1" dirty="0">
                <a:solidFill>
                  <a:schemeClr val="bg1"/>
                </a:solidFill>
                <a:latin typeface="+mj-lt"/>
                <a:cs typeface="Tahoma" panose="020B0604030504040204" pitchFamily="34" charset="0"/>
              </a:rPr>
              <a:t>PATRIMONIAL ET IMMOBILIER (IDPI)</a:t>
            </a:r>
          </a:p>
          <a:p>
            <a:pPr algn="ctr">
              <a:lnSpc>
                <a:spcPts val="800"/>
              </a:lnSpc>
              <a:tabLst>
                <a:tab pos="101600" algn="l"/>
                <a:tab pos="203200" algn="l"/>
                <a:tab pos="292100" algn="l"/>
                <a:tab pos="508000" algn="l"/>
              </a:tabLst>
            </a:pPr>
            <a:endParaRPr lang="fr-FR" sz="750" b="1" dirty="0">
              <a:solidFill>
                <a:schemeClr val="bg1"/>
              </a:solidFill>
              <a:latin typeface="+mj-lt"/>
              <a:cs typeface="Tahoma" panose="020B0604030504040204" pitchFamily="34" charset="0"/>
            </a:endParaRPr>
          </a:p>
          <a:p>
            <a:pPr algn="ctr">
              <a:lnSpc>
                <a:spcPts val="800"/>
              </a:lnSpc>
              <a:tabLst>
                <a:tab pos="101600" algn="l"/>
                <a:tab pos="203200" algn="l"/>
                <a:tab pos="292100" algn="l"/>
                <a:tab pos="508000" algn="l"/>
              </a:tabLst>
            </a:pPr>
            <a:r>
              <a:rPr lang="fr-FR" sz="750" dirty="0" err="1">
                <a:solidFill>
                  <a:schemeClr val="bg1"/>
                </a:solidFill>
                <a:latin typeface="+mj-lt"/>
                <a:cs typeface="Tahoma" panose="020B0604030504040204" pitchFamily="34" charset="0"/>
              </a:rPr>
              <a:t>Dir</a:t>
            </a:r>
            <a:r>
              <a:rPr lang="fr-FR" sz="750" dirty="0">
                <a:solidFill>
                  <a:schemeClr val="bg1"/>
                </a:solidFill>
                <a:latin typeface="+mj-lt"/>
                <a:cs typeface="Tahoma" panose="020B0604030504040204" pitchFamily="34" charset="0"/>
              </a:rPr>
              <a:t>. : Béatrice BALIVET</a:t>
            </a:r>
          </a:p>
          <a:p>
            <a:pPr algn="ctr">
              <a:lnSpc>
                <a:spcPts val="800"/>
              </a:lnSpc>
              <a:tabLst>
                <a:tab pos="101600" algn="l"/>
                <a:tab pos="203200" algn="l"/>
                <a:tab pos="292100" algn="l"/>
                <a:tab pos="508000" algn="l"/>
              </a:tabLst>
            </a:pPr>
            <a:r>
              <a:rPr lang="fr-FR" sz="750" dirty="0" err="1">
                <a:solidFill>
                  <a:schemeClr val="bg1"/>
                </a:solidFill>
                <a:latin typeface="+mj-lt"/>
                <a:cs typeface="Tahoma" panose="020B0604030504040204" pitchFamily="34" charset="0"/>
              </a:rPr>
              <a:t>Dir</a:t>
            </a:r>
            <a:r>
              <a:rPr lang="fr-FR" sz="750" dirty="0">
                <a:solidFill>
                  <a:schemeClr val="bg1"/>
                </a:solidFill>
                <a:latin typeface="+mj-lt"/>
                <a:cs typeface="Tahoma" panose="020B0604030504040204" pitchFamily="34" charset="0"/>
              </a:rPr>
              <a:t>. Adj. : Virginie PEZZELLA</a:t>
            </a:r>
          </a:p>
        </p:txBody>
      </p:sp>
      <p:sp>
        <p:nvSpPr>
          <p:cNvPr id="34" name="Rectangle à coins arrondis 27">
            <a:extLst>
              <a:ext uri="{FF2B5EF4-FFF2-40B4-BE49-F238E27FC236}">
                <a16:creationId xmlns:a16="http://schemas.microsoft.com/office/drawing/2014/main" id="{AB726FE4-53AD-4433-B359-D064033C0DBC}"/>
              </a:ext>
            </a:extLst>
          </p:cNvPr>
          <p:cNvSpPr/>
          <p:nvPr/>
        </p:nvSpPr>
        <p:spPr>
          <a:xfrm>
            <a:off x="942165" y="3140815"/>
            <a:ext cx="1807331" cy="72023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7310" tIns="48655" rIns="97310" bIns="48655" rtlCol="0" anchor="ctr"/>
          <a:lstStyle/>
          <a:p>
            <a:pPr algn="ctr"/>
            <a:r>
              <a:rPr lang="fr-FR" sz="700" b="1" cap="all" dirty="0">
                <a:solidFill>
                  <a:srgbClr val="C00000"/>
                </a:solidFill>
                <a:latin typeface="+mj-lt"/>
                <a:cs typeface="Tahoma" pitchFamily="34" charset="0"/>
              </a:rPr>
              <a:t>Administratifs</a:t>
            </a:r>
          </a:p>
          <a:p>
            <a:pPr algn="ctr"/>
            <a:endParaRPr lang="fr-FR" sz="700" b="1" dirty="0">
              <a:latin typeface="+mj-lt"/>
              <a:cs typeface="Tahoma" pitchFamily="34" charset="0"/>
            </a:endParaRPr>
          </a:p>
          <a:p>
            <a:pPr algn="ctr"/>
            <a:r>
              <a:rPr lang="fr-FR" sz="700" b="1" dirty="0">
                <a:solidFill>
                  <a:schemeClr val="tx1"/>
                </a:solidFill>
                <a:latin typeface="+mj-lt"/>
                <a:cs typeface="Tahoma" pitchFamily="34" charset="0"/>
              </a:rPr>
              <a:t>Romain CARNEVALI </a:t>
            </a:r>
            <a:r>
              <a:rPr lang="fr-FR" sz="700" dirty="0">
                <a:solidFill>
                  <a:schemeClr val="tx1"/>
                </a:solidFill>
                <a:latin typeface="+mj-lt"/>
                <a:cs typeface="Tahoma" pitchFamily="34" charset="0"/>
              </a:rPr>
              <a:t>: 70 57</a:t>
            </a:r>
          </a:p>
          <a:p>
            <a:pPr algn="ctr"/>
            <a:r>
              <a:rPr lang="fr-FR" sz="700" b="1" dirty="0">
                <a:solidFill>
                  <a:schemeClr val="tx1"/>
                </a:solidFill>
                <a:latin typeface="+mj-lt"/>
                <a:cs typeface="Tahoma" pitchFamily="34" charset="0"/>
              </a:rPr>
              <a:t>Valérie MARCELLIER </a:t>
            </a:r>
            <a:r>
              <a:rPr lang="fr-FR" sz="700" dirty="0">
                <a:solidFill>
                  <a:schemeClr val="tx1"/>
                </a:solidFill>
                <a:latin typeface="+mj-lt"/>
                <a:cs typeface="Tahoma" pitchFamily="34" charset="0"/>
              </a:rPr>
              <a:t>: 73 53</a:t>
            </a:r>
          </a:p>
          <a:p>
            <a:pPr algn="ctr"/>
            <a:r>
              <a:rPr lang="fr-FR" sz="700" b="1" dirty="0">
                <a:solidFill>
                  <a:schemeClr val="tx1"/>
                </a:solidFill>
                <a:latin typeface="+mj-lt"/>
                <a:cs typeface="Tahoma" pitchFamily="34" charset="0"/>
              </a:rPr>
              <a:t>Alexis WARRET </a:t>
            </a:r>
            <a:r>
              <a:rPr lang="fr-FR" sz="700" dirty="0">
                <a:solidFill>
                  <a:schemeClr val="tx1"/>
                </a:solidFill>
                <a:latin typeface="+mj-lt"/>
                <a:cs typeface="Tahoma" pitchFamily="34" charset="0"/>
              </a:rPr>
              <a:t>: 73 53</a:t>
            </a:r>
            <a:endParaRPr lang="fr-FR" sz="700" dirty="0">
              <a:latin typeface="+mj-lt"/>
              <a:cs typeface="Tahoma" pitchFamily="34" charset="0"/>
            </a:endParaRPr>
          </a:p>
        </p:txBody>
      </p:sp>
      <p:sp>
        <p:nvSpPr>
          <p:cNvPr id="35" name="Rectangle à coins arrondis 27">
            <a:extLst>
              <a:ext uri="{FF2B5EF4-FFF2-40B4-BE49-F238E27FC236}">
                <a16:creationId xmlns:a16="http://schemas.microsoft.com/office/drawing/2014/main" id="{DE307251-CC10-4873-8DC0-2F8BE7E06C0D}"/>
              </a:ext>
            </a:extLst>
          </p:cNvPr>
          <p:cNvSpPr/>
          <p:nvPr/>
        </p:nvSpPr>
        <p:spPr>
          <a:xfrm>
            <a:off x="2951518" y="3171189"/>
            <a:ext cx="1605611" cy="689859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7310" tIns="48655" rIns="97310" bIns="48655" rtlCol="0" anchor="ctr"/>
          <a:lstStyle/>
          <a:p>
            <a:pPr algn="ctr"/>
            <a:r>
              <a:rPr lang="fr-FR" sz="700" b="1" cap="all" dirty="0">
                <a:solidFill>
                  <a:srgbClr val="C00000"/>
                </a:solidFill>
                <a:latin typeface="+mj-lt"/>
                <a:cs typeface="Tahoma" pitchFamily="34" charset="0"/>
              </a:rPr>
              <a:t>Administratif</a:t>
            </a:r>
          </a:p>
          <a:p>
            <a:pPr algn="ctr"/>
            <a:endParaRPr lang="fr-FR" sz="700" b="1" dirty="0">
              <a:latin typeface="+mj-lt"/>
              <a:cs typeface="Tahoma" pitchFamily="34" charset="0"/>
            </a:endParaRPr>
          </a:p>
          <a:p>
            <a:pPr algn="ctr"/>
            <a:r>
              <a:rPr lang="fr-FR" sz="700" b="1" dirty="0">
                <a:solidFill>
                  <a:schemeClr val="tx1"/>
                </a:solidFill>
                <a:latin typeface="+mj-lt"/>
                <a:cs typeface="Tahoma" pitchFamily="34" charset="0"/>
              </a:rPr>
              <a:t>Marie CLARET </a:t>
            </a:r>
            <a:r>
              <a:rPr lang="fr-FR" sz="700" dirty="0">
                <a:solidFill>
                  <a:schemeClr val="tx1"/>
                </a:solidFill>
                <a:latin typeface="+mj-lt"/>
                <a:cs typeface="Tahoma" pitchFamily="34" charset="0"/>
              </a:rPr>
              <a:t>: 73 22</a:t>
            </a:r>
          </a:p>
        </p:txBody>
      </p:sp>
      <p:sp>
        <p:nvSpPr>
          <p:cNvPr id="36" name="Rectangle à coins arrondis 27">
            <a:extLst>
              <a:ext uri="{FF2B5EF4-FFF2-40B4-BE49-F238E27FC236}">
                <a16:creationId xmlns:a16="http://schemas.microsoft.com/office/drawing/2014/main" id="{B7794C95-01E5-4728-99A3-A0215A2A1FEB}"/>
              </a:ext>
            </a:extLst>
          </p:cNvPr>
          <p:cNvSpPr/>
          <p:nvPr/>
        </p:nvSpPr>
        <p:spPr>
          <a:xfrm>
            <a:off x="4759457" y="3171189"/>
            <a:ext cx="1605309" cy="689859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7310" tIns="48655" rIns="97310" bIns="48655" rtlCol="0" anchor="ctr"/>
          <a:lstStyle/>
          <a:p>
            <a:pPr algn="ctr"/>
            <a:r>
              <a:rPr lang="fr-FR" sz="700" b="1" cap="all" dirty="0">
                <a:solidFill>
                  <a:srgbClr val="C00000"/>
                </a:solidFill>
                <a:latin typeface="+mj-lt"/>
                <a:cs typeface="Tahoma" pitchFamily="34" charset="0"/>
              </a:rPr>
              <a:t>Administratifs</a:t>
            </a:r>
          </a:p>
          <a:p>
            <a:pPr algn="ctr"/>
            <a:endParaRPr lang="fr-FR" sz="700" b="1" dirty="0">
              <a:latin typeface="+mj-lt"/>
              <a:cs typeface="Tahoma" pitchFamily="34" charset="0"/>
            </a:endParaRPr>
          </a:p>
          <a:p>
            <a:pPr algn="ctr"/>
            <a:r>
              <a:rPr lang="fr-FR" sz="700" b="1" dirty="0">
                <a:solidFill>
                  <a:schemeClr val="tx1"/>
                </a:solidFill>
                <a:latin typeface="+mj-lt"/>
                <a:cs typeface="Tahoma" pitchFamily="34" charset="0"/>
              </a:rPr>
              <a:t>Anne LACOMBE </a:t>
            </a:r>
            <a:r>
              <a:rPr lang="fr-FR" sz="700" dirty="0">
                <a:solidFill>
                  <a:schemeClr val="tx1"/>
                </a:solidFill>
                <a:latin typeface="+mj-lt"/>
                <a:cs typeface="Tahoma" pitchFamily="34" charset="0"/>
              </a:rPr>
              <a:t>: 85 16</a:t>
            </a:r>
          </a:p>
          <a:p>
            <a:pPr algn="ctr"/>
            <a:r>
              <a:rPr lang="fr-FR" sz="700" b="1" dirty="0">
                <a:solidFill>
                  <a:schemeClr val="tx1"/>
                </a:solidFill>
                <a:latin typeface="+mj-lt"/>
                <a:cs typeface="Tahoma" pitchFamily="34" charset="0"/>
              </a:rPr>
              <a:t>Fatna MERROUCHE </a:t>
            </a:r>
            <a:r>
              <a:rPr lang="fr-FR" sz="700" dirty="0">
                <a:solidFill>
                  <a:schemeClr val="tx1"/>
                </a:solidFill>
                <a:latin typeface="+mj-lt"/>
                <a:cs typeface="Tahoma" pitchFamily="34" charset="0"/>
              </a:rPr>
              <a:t>: 71 95</a:t>
            </a:r>
          </a:p>
          <a:p>
            <a:pPr algn="ctr"/>
            <a:r>
              <a:rPr lang="fr-FR" sz="700" b="1" dirty="0">
                <a:solidFill>
                  <a:schemeClr val="tx1"/>
                </a:solidFill>
                <a:latin typeface="+mj-lt"/>
                <a:cs typeface="Tahoma" pitchFamily="34" charset="0"/>
              </a:rPr>
              <a:t>Ester DEL NONNO </a:t>
            </a:r>
            <a:r>
              <a:rPr lang="fr-FR" sz="700" dirty="0">
                <a:solidFill>
                  <a:schemeClr val="tx1"/>
                </a:solidFill>
                <a:latin typeface="+mj-lt"/>
                <a:cs typeface="Tahoma" pitchFamily="34" charset="0"/>
              </a:rPr>
              <a:t>: 70 62</a:t>
            </a:r>
          </a:p>
        </p:txBody>
      </p:sp>
      <p:sp>
        <p:nvSpPr>
          <p:cNvPr id="37" name="Rectangle à coins arrondis 27">
            <a:extLst>
              <a:ext uri="{FF2B5EF4-FFF2-40B4-BE49-F238E27FC236}">
                <a16:creationId xmlns:a16="http://schemas.microsoft.com/office/drawing/2014/main" id="{E2DCF84F-E94A-4A71-90AA-C8C0BD1C9875}"/>
              </a:ext>
            </a:extLst>
          </p:cNvPr>
          <p:cNvSpPr/>
          <p:nvPr/>
        </p:nvSpPr>
        <p:spPr>
          <a:xfrm>
            <a:off x="6567091" y="3156001"/>
            <a:ext cx="1605309" cy="689859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7310" tIns="48655" rIns="97310" bIns="48655" rtlCol="0" anchor="ctr"/>
          <a:lstStyle/>
          <a:p>
            <a:pPr algn="ctr"/>
            <a:r>
              <a:rPr lang="fr-FR" sz="700" b="1" cap="all" dirty="0">
                <a:solidFill>
                  <a:srgbClr val="C00000"/>
                </a:solidFill>
                <a:latin typeface="+mj-lt"/>
                <a:cs typeface="Tahoma" pitchFamily="34" charset="0"/>
              </a:rPr>
              <a:t>Administratifs</a:t>
            </a:r>
          </a:p>
          <a:p>
            <a:pPr algn="ctr"/>
            <a:endParaRPr lang="fr-FR" sz="700" b="1" dirty="0">
              <a:latin typeface="+mj-lt"/>
              <a:cs typeface="Tahoma" pitchFamily="34" charset="0"/>
            </a:endParaRPr>
          </a:p>
          <a:p>
            <a:pPr algn="ctr"/>
            <a:r>
              <a:rPr lang="fr-FR" sz="700" b="1" dirty="0">
                <a:solidFill>
                  <a:schemeClr val="tx1"/>
                </a:solidFill>
                <a:latin typeface="+mj-lt"/>
                <a:cs typeface="Tahoma" pitchFamily="34" charset="0"/>
              </a:rPr>
              <a:t>Florence BERNIGAUD </a:t>
            </a:r>
            <a:r>
              <a:rPr lang="fr-FR" sz="700" dirty="0">
                <a:solidFill>
                  <a:schemeClr val="tx1"/>
                </a:solidFill>
                <a:latin typeface="+mj-lt"/>
                <a:cs typeface="Tahoma" pitchFamily="34" charset="0"/>
              </a:rPr>
              <a:t>: 73 07</a:t>
            </a:r>
          </a:p>
          <a:p>
            <a:pPr algn="ctr"/>
            <a:r>
              <a:rPr lang="fr-FR" sz="700" b="1" dirty="0">
                <a:solidFill>
                  <a:schemeClr val="tx1"/>
                </a:solidFill>
                <a:latin typeface="+mj-lt"/>
                <a:cs typeface="Tahoma" pitchFamily="34" charset="0"/>
              </a:rPr>
              <a:t>Julie PEREZ </a:t>
            </a:r>
            <a:r>
              <a:rPr lang="fr-FR" sz="700" dirty="0">
                <a:solidFill>
                  <a:schemeClr val="tx1"/>
                </a:solidFill>
                <a:latin typeface="+mj-lt"/>
                <a:cs typeface="Tahoma" pitchFamily="34" charset="0"/>
              </a:rPr>
              <a:t>: 71 92</a:t>
            </a:r>
          </a:p>
        </p:txBody>
      </p:sp>
      <p:sp>
        <p:nvSpPr>
          <p:cNvPr id="38" name="Rectangle à coins arrondis 26">
            <a:extLst>
              <a:ext uri="{FF2B5EF4-FFF2-40B4-BE49-F238E27FC236}">
                <a16:creationId xmlns:a16="http://schemas.microsoft.com/office/drawing/2014/main" id="{A5DE3E8D-CE4B-4FB9-A823-703C3A87DA47}"/>
              </a:ext>
            </a:extLst>
          </p:cNvPr>
          <p:cNvSpPr/>
          <p:nvPr/>
        </p:nvSpPr>
        <p:spPr>
          <a:xfrm>
            <a:off x="395536" y="4393129"/>
            <a:ext cx="1810638" cy="738415"/>
          </a:xfrm>
          <a:prstGeom prst="roundRect">
            <a:avLst/>
          </a:prstGeom>
          <a:solidFill>
            <a:srgbClr val="C14243"/>
          </a:solidFill>
          <a:ln w="6350">
            <a:noFill/>
            <a:rou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rtlCol="0" anchor="ctr" anchorCtr="1">
            <a:noAutofit/>
          </a:bodyPr>
          <a:lstStyle/>
          <a:p>
            <a:pPr algn="ctr">
              <a:lnSpc>
                <a:spcPts val="800"/>
              </a:lnSpc>
              <a:tabLst>
                <a:tab pos="101600" algn="l"/>
                <a:tab pos="203200" algn="l"/>
                <a:tab pos="292100" algn="l"/>
                <a:tab pos="508000" algn="l"/>
              </a:tabLst>
            </a:pPr>
            <a:r>
              <a:rPr lang="fr-FR" sz="750" b="1" dirty="0">
                <a:solidFill>
                  <a:schemeClr val="bg1"/>
                </a:solidFill>
                <a:latin typeface="+mj-lt"/>
                <a:cs typeface="Tahoma" panose="020B0604030504040204" pitchFamily="34" charset="0"/>
              </a:rPr>
              <a:t>INSTITUT DE FORMATION </a:t>
            </a:r>
          </a:p>
          <a:p>
            <a:pPr algn="ctr">
              <a:lnSpc>
                <a:spcPts val="800"/>
              </a:lnSpc>
              <a:tabLst>
                <a:tab pos="101600" algn="l"/>
                <a:tab pos="203200" algn="l"/>
                <a:tab pos="292100" algn="l"/>
                <a:tab pos="508000" algn="l"/>
              </a:tabLst>
            </a:pPr>
            <a:r>
              <a:rPr lang="fr-FR" sz="750" b="1" dirty="0">
                <a:solidFill>
                  <a:schemeClr val="bg1"/>
                </a:solidFill>
                <a:latin typeface="+mj-lt"/>
                <a:cs typeface="Tahoma" panose="020B0604030504040204" pitchFamily="34" charset="0"/>
              </a:rPr>
              <a:t>ET DE RECHERCHE SUR </a:t>
            </a:r>
          </a:p>
          <a:p>
            <a:pPr algn="ctr">
              <a:lnSpc>
                <a:spcPts val="800"/>
              </a:lnSpc>
              <a:tabLst>
                <a:tab pos="101600" algn="l"/>
                <a:tab pos="203200" algn="l"/>
                <a:tab pos="292100" algn="l"/>
                <a:tab pos="508000" algn="l"/>
              </a:tabLst>
            </a:pPr>
            <a:r>
              <a:rPr lang="fr-FR" sz="750" b="1" dirty="0">
                <a:solidFill>
                  <a:schemeClr val="bg1"/>
                </a:solidFill>
                <a:latin typeface="+mj-lt"/>
                <a:cs typeface="Tahoma" panose="020B0604030504040204" pitchFamily="34" charset="0"/>
              </a:rPr>
              <a:t>LES ORGANISATIONS SANITAIRES </a:t>
            </a:r>
          </a:p>
          <a:p>
            <a:pPr algn="ctr">
              <a:lnSpc>
                <a:spcPts val="800"/>
              </a:lnSpc>
              <a:tabLst>
                <a:tab pos="101600" algn="l"/>
                <a:tab pos="203200" algn="l"/>
                <a:tab pos="292100" algn="l"/>
                <a:tab pos="508000" algn="l"/>
              </a:tabLst>
            </a:pPr>
            <a:r>
              <a:rPr lang="fr-FR" sz="750" b="1" dirty="0">
                <a:solidFill>
                  <a:schemeClr val="bg1"/>
                </a:solidFill>
                <a:latin typeface="+mj-lt"/>
                <a:cs typeface="Tahoma" panose="020B0604030504040204" pitchFamily="34" charset="0"/>
              </a:rPr>
              <a:t>ET SOCIALES (IFFROS)</a:t>
            </a:r>
          </a:p>
          <a:p>
            <a:pPr algn="ctr">
              <a:lnSpc>
                <a:spcPts val="800"/>
              </a:lnSpc>
              <a:tabLst>
                <a:tab pos="101600" algn="l"/>
                <a:tab pos="203200" algn="l"/>
                <a:tab pos="292100" algn="l"/>
                <a:tab pos="508000" algn="l"/>
              </a:tabLst>
            </a:pPr>
            <a:endParaRPr lang="fr-FR" sz="750" b="1" dirty="0">
              <a:solidFill>
                <a:schemeClr val="bg1"/>
              </a:solidFill>
              <a:latin typeface="+mj-lt"/>
              <a:cs typeface="Tahoma" panose="020B0604030504040204" pitchFamily="34" charset="0"/>
            </a:endParaRPr>
          </a:p>
          <a:p>
            <a:pPr algn="ctr">
              <a:lnSpc>
                <a:spcPts val="800"/>
              </a:lnSpc>
              <a:tabLst>
                <a:tab pos="101600" algn="l"/>
                <a:tab pos="203200" algn="l"/>
                <a:tab pos="292100" algn="l"/>
                <a:tab pos="508000" algn="l"/>
              </a:tabLst>
            </a:pPr>
            <a:r>
              <a:rPr lang="fr-FR" sz="750" dirty="0" err="1">
                <a:solidFill>
                  <a:schemeClr val="bg1"/>
                </a:solidFill>
                <a:latin typeface="+mj-lt"/>
                <a:cs typeface="Tahoma" panose="020B0604030504040204" pitchFamily="34" charset="0"/>
              </a:rPr>
              <a:t>Dir</a:t>
            </a:r>
            <a:r>
              <a:rPr lang="fr-FR" sz="750" dirty="0">
                <a:solidFill>
                  <a:schemeClr val="bg1"/>
                </a:solidFill>
                <a:latin typeface="+mj-lt"/>
                <a:cs typeface="Tahoma" panose="020B0604030504040204" pitchFamily="34" charset="0"/>
              </a:rPr>
              <a:t>. : Christophe PASCAL</a:t>
            </a:r>
          </a:p>
        </p:txBody>
      </p:sp>
      <p:cxnSp>
        <p:nvCxnSpPr>
          <p:cNvPr id="39" name="Connecteur droit avec flèche 38">
            <a:extLst>
              <a:ext uri="{FF2B5EF4-FFF2-40B4-BE49-F238E27FC236}">
                <a16:creationId xmlns:a16="http://schemas.microsoft.com/office/drawing/2014/main" id="{8C3C7FD4-5233-4DBD-9BAF-AB3089FDEB8C}"/>
              </a:ext>
            </a:extLst>
          </p:cNvPr>
          <p:cNvCxnSpPr>
            <a:cxnSpLocks/>
          </p:cNvCxnSpPr>
          <p:nvPr/>
        </p:nvCxnSpPr>
        <p:spPr>
          <a:xfrm>
            <a:off x="1763688" y="2826897"/>
            <a:ext cx="0" cy="2074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>
            <a:extLst>
              <a:ext uri="{FF2B5EF4-FFF2-40B4-BE49-F238E27FC236}">
                <a16:creationId xmlns:a16="http://schemas.microsoft.com/office/drawing/2014/main" id="{A5277271-1147-4BF1-80DD-2CFFC64C1C82}"/>
              </a:ext>
            </a:extLst>
          </p:cNvPr>
          <p:cNvCxnSpPr>
            <a:cxnSpLocks/>
          </p:cNvCxnSpPr>
          <p:nvPr/>
        </p:nvCxnSpPr>
        <p:spPr>
          <a:xfrm>
            <a:off x="3707904" y="2838650"/>
            <a:ext cx="0" cy="2074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>
            <a:extLst>
              <a:ext uri="{FF2B5EF4-FFF2-40B4-BE49-F238E27FC236}">
                <a16:creationId xmlns:a16="http://schemas.microsoft.com/office/drawing/2014/main" id="{20A6B1B6-41B1-478D-BA4E-DEF0E1A23258}"/>
              </a:ext>
            </a:extLst>
          </p:cNvPr>
          <p:cNvCxnSpPr>
            <a:cxnSpLocks/>
          </p:cNvCxnSpPr>
          <p:nvPr/>
        </p:nvCxnSpPr>
        <p:spPr>
          <a:xfrm>
            <a:off x="5508104" y="2826897"/>
            <a:ext cx="0" cy="2074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avec flèche 41">
            <a:extLst>
              <a:ext uri="{FF2B5EF4-FFF2-40B4-BE49-F238E27FC236}">
                <a16:creationId xmlns:a16="http://schemas.microsoft.com/office/drawing/2014/main" id="{6AD09EC1-D526-4F6F-A3EF-3EF88EFAA985}"/>
              </a:ext>
            </a:extLst>
          </p:cNvPr>
          <p:cNvCxnSpPr>
            <a:cxnSpLocks/>
          </p:cNvCxnSpPr>
          <p:nvPr/>
        </p:nvCxnSpPr>
        <p:spPr>
          <a:xfrm>
            <a:off x="7308304" y="2838650"/>
            <a:ext cx="0" cy="2074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à coins arrondis 27">
            <a:extLst>
              <a:ext uri="{FF2B5EF4-FFF2-40B4-BE49-F238E27FC236}">
                <a16:creationId xmlns:a16="http://schemas.microsoft.com/office/drawing/2014/main" id="{A9B162F3-EE12-41B1-A406-7AD8C40DF3EE}"/>
              </a:ext>
            </a:extLst>
          </p:cNvPr>
          <p:cNvSpPr/>
          <p:nvPr/>
        </p:nvSpPr>
        <p:spPr>
          <a:xfrm>
            <a:off x="398843" y="5445071"/>
            <a:ext cx="1807331" cy="72023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7310" tIns="48655" rIns="97310" bIns="48655" rtlCol="0" anchor="ctr"/>
          <a:lstStyle/>
          <a:p>
            <a:pPr algn="ctr"/>
            <a:r>
              <a:rPr lang="fr-FR" sz="700" b="1" cap="all" dirty="0">
                <a:solidFill>
                  <a:srgbClr val="C00000"/>
                </a:solidFill>
                <a:latin typeface="+mj-lt"/>
                <a:cs typeface="Tahoma" pitchFamily="34" charset="0"/>
              </a:rPr>
              <a:t>Administratifs</a:t>
            </a:r>
          </a:p>
          <a:p>
            <a:pPr algn="ctr"/>
            <a:endParaRPr lang="fr-FR" sz="700" b="1" dirty="0">
              <a:latin typeface="+mj-lt"/>
              <a:cs typeface="Tahoma" pitchFamily="34" charset="0"/>
            </a:endParaRPr>
          </a:p>
          <a:p>
            <a:pPr algn="ctr"/>
            <a:r>
              <a:rPr lang="fr-FR" sz="700" b="1" dirty="0">
                <a:solidFill>
                  <a:schemeClr val="tx1"/>
                </a:solidFill>
                <a:latin typeface="+mj-lt"/>
                <a:cs typeface="Tahoma" pitchFamily="34" charset="0"/>
              </a:rPr>
              <a:t>Vanessa DURRIEUX </a:t>
            </a:r>
            <a:r>
              <a:rPr lang="fr-FR" sz="700" dirty="0">
                <a:solidFill>
                  <a:schemeClr val="tx1"/>
                </a:solidFill>
                <a:latin typeface="+mj-lt"/>
                <a:cs typeface="Tahoma" pitchFamily="34" charset="0"/>
              </a:rPr>
              <a:t>: 87 74</a:t>
            </a:r>
          </a:p>
          <a:p>
            <a:pPr algn="ctr"/>
            <a:r>
              <a:rPr lang="fr-FR" sz="700" b="1" dirty="0">
                <a:solidFill>
                  <a:schemeClr val="tx1"/>
                </a:solidFill>
                <a:latin typeface="+mj-lt"/>
                <a:cs typeface="Tahoma" pitchFamily="34" charset="0"/>
              </a:rPr>
              <a:t>Marie-Paule MATHIEU </a:t>
            </a:r>
            <a:r>
              <a:rPr lang="fr-FR" sz="700" dirty="0">
                <a:solidFill>
                  <a:schemeClr val="tx1"/>
                </a:solidFill>
                <a:latin typeface="+mj-lt"/>
                <a:cs typeface="Tahoma" pitchFamily="34" charset="0"/>
              </a:rPr>
              <a:t>: 77 62</a:t>
            </a:r>
          </a:p>
          <a:p>
            <a:pPr algn="ctr"/>
            <a:r>
              <a:rPr lang="fr-FR" sz="700" b="1" dirty="0">
                <a:solidFill>
                  <a:schemeClr val="tx1"/>
                </a:solidFill>
                <a:latin typeface="+mj-lt"/>
                <a:cs typeface="Tahoma" pitchFamily="34" charset="0"/>
              </a:rPr>
              <a:t>Samira MOHAMED </a:t>
            </a:r>
            <a:r>
              <a:rPr lang="fr-FR" sz="700" dirty="0">
                <a:solidFill>
                  <a:schemeClr val="tx1"/>
                </a:solidFill>
                <a:latin typeface="+mj-lt"/>
                <a:cs typeface="Tahoma" pitchFamily="34" charset="0"/>
              </a:rPr>
              <a:t>: 77 82</a:t>
            </a:r>
            <a:endParaRPr lang="fr-FR" sz="700" dirty="0">
              <a:latin typeface="+mj-lt"/>
              <a:cs typeface="Tahoma" pitchFamily="34" charset="0"/>
            </a:endParaRPr>
          </a:p>
        </p:txBody>
      </p:sp>
      <p:cxnSp>
        <p:nvCxnSpPr>
          <p:cNvPr id="44" name="Connecteur droit avec flèche 43">
            <a:extLst>
              <a:ext uri="{FF2B5EF4-FFF2-40B4-BE49-F238E27FC236}">
                <a16:creationId xmlns:a16="http://schemas.microsoft.com/office/drawing/2014/main" id="{C7E0DF83-ACE8-4C33-B52A-B844CBBED8E0}"/>
              </a:ext>
            </a:extLst>
          </p:cNvPr>
          <p:cNvCxnSpPr>
            <a:cxnSpLocks/>
          </p:cNvCxnSpPr>
          <p:nvPr/>
        </p:nvCxnSpPr>
        <p:spPr>
          <a:xfrm>
            <a:off x="1207887" y="5131544"/>
            <a:ext cx="0" cy="2074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à coins arrondis 26">
            <a:extLst>
              <a:ext uri="{FF2B5EF4-FFF2-40B4-BE49-F238E27FC236}">
                <a16:creationId xmlns:a16="http://schemas.microsoft.com/office/drawing/2014/main" id="{7B2F4864-D0C3-454C-9F08-319038A56F5C}"/>
              </a:ext>
            </a:extLst>
          </p:cNvPr>
          <p:cNvSpPr/>
          <p:nvPr/>
        </p:nvSpPr>
        <p:spPr>
          <a:xfrm>
            <a:off x="2466400" y="4400666"/>
            <a:ext cx="1810638" cy="738415"/>
          </a:xfrm>
          <a:prstGeom prst="roundRect">
            <a:avLst/>
          </a:prstGeom>
          <a:solidFill>
            <a:srgbClr val="C14243"/>
          </a:solidFill>
          <a:ln w="6350">
            <a:noFill/>
            <a:rou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rtlCol="0" anchor="ctr" anchorCtr="1">
            <a:noAutofit/>
          </a:bodyPr>
          <a:lstStyle/>
          <a:p>
            <a:pPr algn="ctr">
              <a:lnSpc>
                <a:spcPts val="800"/>
              </a:lnSpc>
              <a:tabLst>
                <a:tab pos="101600" algn="l"/>
                <a:tab pos="203200" algn="l"/>
                <a:tab pos="292100" algn="l"/>
                <a:tab pos="508000" algn="l"/>
              </a:tabLst>
            </a:pPr>
            <a:r>
              <a:rPr lang="fr-FR" sz="750" b="1" dirty="0">
                <a:solidFill>
                  <a:schemeClr val="bg1"/>
                </a:solidFill>
                <a:latin typeface="+mj-lt"/>
                <a:cs typeface="Tahoma" panose="020B0604030504040204" pitchFamily="34" charset="0"/>
              </a:rPr>
              <a:t>INSTITUT DES ASSURANCES DE LYON (IAL)</a:t>
            </a:r>
          </a:p>
          <a:p>
            <a:pPr algn="ctr">
              <a:lnSpc>
                <a:spcPts val="800"/>
              </a:lnSpc>
              <a:tabLst>
                <a:tab pos="101600" algn="l"/>
                <a:tab pos="203200" algn="l"/>
                <a:tab pos="292100" algn="l"/>
                <a:tab pos="508000" algn="l"/>
              </a:tabLst>
            </a:pPr>
            <a:endParaRPr lang="fr-FR" sz="750" b="1" dirty="0">
              <a:solidFill>
                <a:schemeClr val="bg1"/>
              </a:solidFill>
              <a:latin typeface="+mj-lt"/>
              <a:cs typeface="Tahoma" panose="020B0604030504040204" pitchFamily="34" charset="0"/>
            </a:endParaRPr>
          </a:p>
          <a:p>
            <a:pPr algn="ctr">
              <a:lnSpc>
                <a:spcPts val="800"/>
              </a:lnSpc>
              <a:tabLst>
                <a:tab pos="101600" algn="l"/>
                <a:tab pos="203200" algn="l"/>
                <a:tab pos="292100" algn="l"/>
                <a:tab pos="508000" algn="l"/>
              </a:tabLst>
            </a:pPr>
            <a:r>
              <a:rPr lang="fr-FR" sz="750" dirty="0" err="1">
                <a:solidFill>
                  <a:schemeClr val="bg1"/>
                </a:solidFill>
                <a:latin typeface="+mj-lt"/>
                <a:cs typeface="Tahoma" panose="020B0604030504040204" pitchFamily="34" charset="0"/>
              </a:rPr>
              <a:t>Dir</a:t>
            </a:r>
            <a:r>
              <a:rPr lang="fr-FR" sz="750" dirty="0">
                <a:solidFill>
                  <a:schemeClr val="bg1"/>
                </a:solidFill>
                <a:latin typeface="+mj-lt"/>
                <a:cs typeface="Tahoma" panose="020B0604030504040204" pitchFamily="34" charset="0"/>
              </a:rPr>
              <a:t>. : Luc MAYAUX</a:t>
            </a:r>
          </a:p>
          <a:p>
            <a:pPr algn="ctr">
              <a:lnSpc>
                <a:spcPts val="800"/>
              </a:lnSpc>
              <a:tabLst>
                <a:tab pos="101600" algn="l"/>
                <a:tab pos="203200" algn="l"/>
                <a:tab pos="292100" algn="l"/>
                <a:tab pos="508000" algn="l"/>
              </a:tabLst>
            </a:pPr>
            <a:r>
              <a:rPr lang="fr-FR" sz="750" dirty="0" err="1">
                <a:solidFill>
                  <a:schemeClr val="bg1"/>
                </a:solidFill>
                <a:latin typeface="+mj-lt"/>
                <a:cs typeface="Tahoma" panose="020B0604030504040204" pitchFamily="34" charset="0"/>
              </a:rPr>
              <a:t>Dir</a:t>
            </a:r>
            <a:r>
              <a:rPr lang="fr-FR" sz="750" dirty="0">
                <a:solidFill>
                  <a:schemeClr val="bg1"/>
                </a:solidFill>
                <a:latin typeface="+mj-lt"/>
                <a:cs typeface="Tahoma" panose="020B0604030504040204" pitchFamily="34" charset="0"/>
              </a:rPr>
              <a:t>. Adj. : Belinda WALTZ-TERACOL</a:t>
            </a:r>
          </a:p>
        </p:txBody>
      </p:sp>
      <p:sp>
        <p:nvSpPr>
          <p:cNvPr id="47" name="Rectangle à coins arrondis 27">
            <a:extLst>
              <a:ext uri="{FF2B5EF4-FFF2-40B4-BE49-F238E27FC236}">
                <a16:creationId xmlns:a16="http://schemas.microsoft.com/office/drawing/2014/main" id="{24070992-63BD-48C3-9CB5-31567405D252}"/>
              </a:ext>
            </a:extLst>
          </p:cNvPr>
          <p:cNvSpPr/>
          <p:nvPr/>
        </p:nvSpPr>
        <p:spPr>
          <a:xfrm>
            <a:off x="2568913" y="5445071"/>
            <a:ext cx="1605611" cy="689859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7310" tIns="48655" rIns="97310" bIns="48655" rtlCol="0" anchor="ctr"/>
          <a:lstStyle/>
          <a:p>
            <a:pPr algn="ctr"/>
            <a:r>
              <a:rPr lang="fr-FR" sz="700" b="1" cap="all" dirty="0">
                <a:solidFill>
                  <a:srgbClr val="C00000"/>
                </a:solidFill>
                <a:latin typeface="+mj-lt"/>
                <a:cs typeface="Tahoma" pitchFamily="34" charset="0"/>
              </a:rPr>
              <a:t>Administratif</a:t>
            </a:r>
          </a:p>
          <a:p>
            <a:pPr algn="ctr"/>
            <a:endParaRPr lang="fr-FR" sz="700" b="1" dirty="0">
              <a:latin typeface="+mj-lt"/>
              <a:cs typeface="Tahoma" pitchFamily="34" charset="0"/>
            </a:endParaRPr>
          </a:p>
          <a:p>
            <a:pPr algn="ctr"/>
            <a:r>
              <a:rPr lang="fr-FR" sz="700" b="1" dirty="0">
                <a:solidFill>
                  <a:schemeClr val="tx1"/>
                </a:solidFill>
                <a:latin typeface="+mj-lt"/>
                <a:cs typeface="Tahoma" pitchFamily="34" charset="0"/>
              </a:rPr>
              <a:t>Marielle JOLY </a:t>
            </a:r>
            <a:r>
              <a:rPr lang="fr-FR" sz="700" dirty="0">
                <a:solidFill>
                  <a:schemeClr val="tx1"/>
                </a:solidFill>
                <a:latin typeface="+mj-lt"/>
                <a:cs typeface="Tahoma" pitchFamily="34" charset="0"/>
              </a:rPr>
              <a:t>: 70 60</a:t>
            </a:r>
          </a:p>
        </p:txBody>
      </p:sp>
      <p:cxnSp>
        <p:nvCxnSpPr>
          <p:cNvPr id="48" name="Connecteur droit avec flèche 47">
            <a:extLst>
              <a:ext uri="{FF2B5EF4-FFF2-40B4-BE49-F238E27FC236}">
                <a16:creationId xmlns:a16="http://schemas.microsoft.com/office/drawing/2014/main" id="{14BF8165-D1D2-47DF-A398-DB86C1FEF115}"/>
              </a:ext>
            </a:extLst>
          </p:cNvPr>
          <p:cNvCxnSpPr>
            <a:cxnSpLocks/>
          </p:cNvCxnSpPr>
          <p:nvPr/>
        </p:nvCxnSpPr>
        <p:spPr>
          <a:xfrm>
            <a:off x="3308598" y="5139081"/>
            <a:ext cx="0" cy="2074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à coins arrondis 26">
            <a:extLst>
              <a:ext uri="{FF2B5EF4-FFF2-40B4-BE49-F238E27FC236}">
                <a16:creationId xmlns:a16="http://schemas.microsoft.com/office/drawing/2014/main" id="{66D0BF47-D525-413F-8D57-E2F220EF02C8}"/>
              </a:ext>
            </a:extLst>
          </p:cNvPr>
          <p:cNvSpPr/>
          <p:nvPr/>
        </p:nvSpPr>
        <p:spPr>
          <a:xfrm>
            <a:off x="4537264" y="4400666"/>
            <a:ext cx="1810638" cy="738415"/>
          </a:xfrm>
          <a:prstGeom prst="roundRect">
            <a:avLst/>
          </a:prstGeom>
          <a:solidFill>
            <a:srgbClr val="C14243"/>
          </a:solidFill>
          <a:ln w="6350">
            <a:noFill/>
            <a:rou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rtlCol="0" anchor="ctr" anchorCtr="1">
            <a:noAutofit/>
          </a:bodyPr>
          <a:lstStyle/>
          <a:p>
            <a:pPr algn="ctr">
              <a:lnSpc>
                <a:spcPts val="800"/>
              </a:lnSpc>
              <a:tabLst>
                <a:tab pos="101600" algn="l"/>
                <a:tab pos="203200" algn="l"/>
                <a:tab pos="292100" algn="l"/>
                <a:tab pos="508000" algn="l"/>
              </a:tabLst>
            </a:pPr>
            <a:r>
              <a:rPr lang="fr-FR" sz="750" b="1" dirty="0">
                <a:solidFill>
                  <a:schemeClr val="bg1"/>
                </a:solidFill>
                <a:latin typeface="+mj-lt"/>
                <a:cs typeface="Tahoma" panose="020B0604030504040204" pitchFamily="34" charset="0"/>
              </a:rPr>
              <a:t>INSTITUT DE DROIT COMPARE EDOUARD </a:t>
            </a:r>
          </a:p>
          <a:p>
            <a:pPr algn="ctr">
              <a:lnSpc>
                <a:spcPts val="800"/>
              </a:lnSpc>
              <a:tabLst>
                <a:tab pos="101600" algn="l"/>
                <a:tab pos="203200" algn="l"/>
                <a:tab pos="292100" algn="l"/>
                <a:tab pos="508000" algn="l"/>
              </a:tabLst>
            </a:pPr>
            <a:r>
              <a:rPr lang="fr-FR" sz="750" b="1" dirty="0">
                <a:solidFill>
                  <a:schemeClr val="bg1"/>
                </a:solidFill>
                <a:latin typeface="+mj-lt"/>
                <a:cs typeface="Tahoma" panose="020B0604030504040204" pitchFamily="34" charset="0"/>
              </a:rPr>
              <a:t>LAMBERT (IDCEL) </a:t>
            </a:r>
          </a:p>
          <a:p>
            <a:pPr algn="ctr">
              <a:lnSpc>
                <a:spcPts val="800"/>
              </a:lnSpc>
              <a:tabLst>
                <a:tab pos="101600" algn="l"/>
                <a:tab pos="203200" algn="l"/>
                <a:tab pos="292100" algn="l"/>
                <a:tab pos="508000" algn="l"/>
              </a:tabLst>
            </a:pPr>
            <a:endParaRPr lang="fr-FR" sz="750" b="1" dirty="0">
              <a:solidFill>
                <a:schemeClr val="bg1"/>
              </a:solidFill>
              <a:latin typeface="+mj-lt"/>
              <a:cs typeface="Tahoma" panose="020B0604030504040204" pitchFamily="34" charset="0"/>
            </a:endParaRPr>
          </a:p>
          <a:p>
            <a:pPr algn="ctr">
              <a:lnSpc>
                <a:spcPts val="800"/>
              </a:lnSpc>
              <a:tabLst>
                <a:tab pos="101600" algn="l"/>
                <a:tab pos="203200" algn="l"/>
                <a:tab pos="292100" algn="l"/>
                <a:tab pos="508000" algn="l"/>
              </a:tabLst>
            </a:pPr>
            <a:r>
              <a:rPr lang="fr-FR" sz="750" dirty="0" err="1">
                <a:solidFill>
                  <a:schemeClr val="bg1"/>
                </a:solidFill>
                <a:latin typeface="+mj-lt"/>
                <a:cs typeface="Tahoma" panose="020B0604030504040204" pitchFamily="34" charset="0"/>
              </a:rPr>
              <a:t>Dir</a:t>
            </a:r>
            <a:r>
              <a:rPr lang="fr-FR" sz="750" dirty="0">
                <a:solidFill>
                  <a:schemeClr val="bg1"/>
                </a:solidFill>
                <a:latin typeface="+mj-lt"/>
                <a:cs typeface="Tahoma" panose="020B0604030504040204" pitchFamily="34" charset="0"/>
              </a:rPr>
              <a:t>. : Frédérique FERRAND</a:t>
            </a:r>
          </a:p>
          <a:p>
            <a:pPr algn="ctr">
              <a:lnSpc>
                <a:spcPts val="800"/>
              </a:lnSpc>
              <a:tabLst>
                <a:tab pos="101600" algn="l"/>
                <a:tab pos="203200" algn="l"/>
                <a:tab pos="292100" algn="l"/>
                <a:tab pos="508000" algn="l"/>
              </a:tabLst>
            </a:pPr>
            <a:r>
              <a:rPr lang="fr-FR" sz="750" dirty="0" err="1">
                <a:solidFill>
                  <a:schemeClr val="bg1"/>
                </a:solidFill>
                <a:latin typeface="+mj-lt"/>
                <a:cs typeface="Tahoma" panose="020B0604030504040204" pitchFamily="34" charset="0"/>
              </a:rPr>
              <a:t>Dir</a:t>
            </a:r>
            <a:r>
              <a:rPr lang="fr-FR" sz="750" dirty="0">
                <a:solidFill>
                  <a:schemeClr val="bg1"/>
                </a:solidFill>
                <a:latin typeface="+mj-lt"/>
                <a:cs typeface="Tahoma" panose="020B0604030504040204" pitchFamily="34" charset="0"/>
              </a:rPr>
              <a:t>. Adj. : Laurence FRANCOZ-TERMINAL</a:t>
            </a:r>
          </a:p>
        </p:txBody>
      </p:sp>
      <p:sp>
        <p:nvSpPr>
          <p:cNvPr id="51" name="Rectangle à coins arrondis 27">
            <a:extLst>
              <a:ext uri="{FF2B5EF4-FFF2-40B4-BE49-F238E27FC236}">
                <a16:creationId xmlns:a16="http://schemas.microsoft.com/office/drawing/2014/main" id="{D5D42565-E8AE-4F1D-80E3-45E7FBA60B4F}"/>
              </a:ext>
            </a:extLst>
          </p:cNvPr>
          <p:cNvSpPr/>
          <p:nvPr/>
        </p:nvSpPr>
        <p:spPr>
          <a:xfrm>
            <a:off x="4532878" y="5445071"/>
            <a:ext cx="1815024" cy="72023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7310" tIns="48655" rIns="97310" bIns="48655" rtlCol="0" anchor="ctr"/>
          <a:lstStyle/>
          <a:p>
            <a:pPr algn="ctr"/>
            <a:r>
              <a:rPr lang="fr-FR" sz="700" b="1" cap="all" dirty="0">
                <a:solidFill>
                  <a:srgbClr val="C00000"/>
                </a:solidFill>
                <a:latin typeface="+mj-lt"/>
                <a:cs typeface="Tahoma" pitchFamily="34" charset="0"/>
              </a:rPr>
              <a:t>Administratifs</a:t>
            </a:r>
          </a:p>
          <a:p>
            <a:pPr algn="ctr"/>
            <a:endParaRPr lang="fr-FR" sz="700" b="1" dirty="0">
              <a:latin typeface="+mj-lt"/>
              <a:cs typeface="Tahoma" pitchFamily="34" charset="0"/>
            </a:endParaRPr>
          </a:p>
          <a:p>
            <a:pPr algn="ctr"/>
            <a:r>
              <a:rPr lang="fr-FR" sz="700" b="1" dirty="0">
                <a:solidFill>
                  <a:schemeClr val="tx1"/>
                </a:solidFill>
                <a:latin typeface="+mj-lt"/>
                <a:cs typeface="Tahoma" pitchFamily="34" charset="0"/>
              </a:rPr>
              <a:t>Charlotte MAURIN </a:t>
            </a:r>
            <a:r>
              <a:rPr lang="fr-FR" sz="700" dirty="0">
                <a:solidFill>
                  <a:schemeClr val="tx1"/>
                </a:solidFill>
                <a:latin typeface="+mj-lt"/>
                <a:cs typeface="Tahoma" pitchFamily="34" charset="0"/>
              </a:rPr>
              <a:t>: 70 58</a:t>
            </a:r>
          </a:p>
          <a:p>
            <a:pPr algn="ctr"/>
            <a:r>
              <a:rPr lang="fr-FR" sz="700" b="1" dirty="0">
                <a:solidFill>
                  <a:schemeClr val="tx1"/>
                </a:solidFill>
                <a:latin typeface="+mj-lt"/>
                <a:cs typeface="Tahoma" pitchFamily="34" charset="0"/>
              </a:rPr>
              <a:t>Dylan GIRE </a:t>
            </a:r>
            <a:r>
              <a:rPr lang="fr-FR" sz="700" dirty="0">
                <a:solidFill>
                  <a:schemeClr val="tx1"/>
                </a:solidFill>
                <a:latin typeface="+mj-lt"/>
                <a:cs typeface="Tahoma" pitchFamily="34" charset="0"/>
              </a:rPr>
              <a:t>:</a:t>
            </a:r>
            <a:r>
              <a:rPr lang="fr-FR" sz="700" b="1" dirty="0">
                <a:solidFill>
                  <a:schemeClr val="tx1"/>
                </a:solidFill>
                <a:latin typeface="+mj-lt"/>
                <a:cs typeface="Tahoma" pitchFamily="34" charset="0"/>
              </a:rPr>
              <a:t> </a:t>
            </a:r>
            <a:r>
              <a:rPr lang="fr-FR" sz="750" dirty="0"/>
              <a:t>87 19</a:t>
            </a:r>
            <a:endParaRPr lang="fr-FR" sz="750" dirty="0">
              <a:solidFill>
                <a:schemeClr val="tx1"/>
              </a:solidFill>
              <a:latin typeface="+mj-lt"/>
              <a:cs typeface="Tahoma" pitchFamily="34" charset="0"/>
            </a:endParaRPr>
          </a:p>
        </p:txBody>
      </p:sp>
      <p:cxnSp>
        <p:nvCxnSpPr>
          <p:cNvPr id="52" name="Connecteur droit avec flèche 51">
            <a:extLst>
              <a:ext uri="{FF2B5EF4-FFF2-40B4-BE49-F238E27FC236}">
                <a16:creationId xmlns:a16="http://schemas.microsoft.com/office/drawing/2014/main" id="{4F0C24F4-8593-4ED6-8F12-F55B6AF64AF5}"/>
              </a:ext>
            </a:extLst>
          </p:cNvPr>
          <p:cNvCxnSpPr>
            <a:cxnSpLocks/>
          </p:cNvCxnSpPr>
          <p:nvPr/>
        </p:nvCxnSpPr>
        <p:spPr>
          <a:xfrm>
            <a:off x="5364088" y="5139081"/>
            <a:ext cx="0" cy="2074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à coins arrondis 26">
            <a:extLst>
              <a:ext uri="{FF2B5EF4-FFF2-40B4-BE49-F238E27FC236}">
                <a16:creationId xmlns:a16="http://schemas.microsoft.com/office/drawing/2014/main" id="{93ACA6C7-DEA8-4507-A230-FC3FC5AE34D0}"/>
              </a:ext>
            </a:extLst>
          </p:cNvPr>
          <p:cNvSpPr/>
          <p:nvPr/>
        </p:nvSpPr>
        <p:spPr>
          <a:xfrm>
            <a:off x="6610927" y="4400666"/>
            <a:ext cx="1810638" cy="738415"/>
          </a:xfrm>
          <a:prstGeom prst="roundRect">
            <a:avLst/>
          </a:prstGeom>
          <a:solidFill>
            <a:srgbClr val="C14243"/>
          </a:solidFill>
          <a:ln w="6350">
            <a:noFill/>
            <a:rou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rtlCol="0" anchor="ctr" anchorCtr="1">
            <a:noAutofit/>
          </a:bodyPr>
          <a:lstStyle/>
          <a:p>
            <a:pPr algn="ctr">
              <a:lnSpc>
                <a:spcPts val="800"/>
              </a:lnSpc>
              <a:tabLst>
                <a:tab pos="101600" algn="l"/>
                <a:tab pos="203200" algn="l"/>
                <a:tab pos="292100" algn="l"/>
                <a:tab pos="508000" algn="l"/>
              </a:tabLst>
            </a:pPr>
            <a:r>
              <a:rPr lang="fr-FR" sz="750" b="1" dirty="0">
                <a:solidFill>
                  <a:schemeClr val="bg1"/>
                </a:solidFill>
                <a:latin typeface="+mj-lt"/>
                <a:cs typeface="Tahoma" panose="020B0604030504040204" pitchFamily="34" charset="0"/>
              </a:rPr>
              <a:t>INSTITUT D’ETUDES DE STRATEGIE </a:t>
            </a:r>
          </a:p>
          <a:p>
            <a:pPr algn="ctr">
              <a:lnSpc>
                <a:spcPts val="800"/>
              </a:lnSpc>
              <a:tabLst>
                <a:tab pos="101600" algn="l"/>
                <a:tab pos="203200" algn="l"/>
                <a:tab pos="292100" algn="l"/>
                <a:tab pos="508000" algn="l"/>
              </a:tabLst>
            </a:pPr>
            <a:r>
              <a:rPr lang="fr-FR" sz="750" b="1" dirty="0">
                <a:solidFill>
                  <a:schemeClr val="bg1"/>
                </a:solidFill>
                <a:latin typeface="+mj-lt"/>
                <a:cs typeface="Tahoma" panose="020B0604030504040204" pitchFamily="34" charset="0"/>
              </a:rPr>
              <a:t>ET DE DEFENCE (IESD) </a:t>
            </a:r>
          </a:p>
          <a:p>
            <a:pPr algn="ctr">
              <a:lnSpc>
                <a:spcPts val="800"/>
              </a:lnSpc>
              <a:tabLst>
                <a:tab pos="101600" algn="l"/>
                <a:tab pos="203200" algn="l"/>
                <a:tab pos="292100" algn="l"/>
                <a:tab pos="508000" algn="l"/>
              </a:tabLst>
            </a:pPr>
            <a:endParaRPr lang="fr-FR" sz="750" b="1" dirty="0">
              <a:solidFill>
                <a:schemeClr val="bg1"/>
              </a:solidFill>
              <a:latin typeface="+mj-lt"/>
              <a:cs typeface="Tahoma" panose="020B0604030504040204" pitchFamily="34" charset="0"/>
            </a:endParaRPr>
          </a:p>
          <a:p>
            <a:pPr algn="ctr">
              <a:lnSpc>
                <a:spcPts val="800"/>
              </a:lnSpc>
              <a:tabLst>
                <a:tab pos="101600" algn="l"/>
                <a:tab pos="203200" algn="l"/>
                <a:tab pos="292100" algn="l"/>
                <a:tab pos="508000" algn="l"/>
              </a:tabLst>
            </a:pPr>
            <a:r>
              <a:rPr lang="fr-FR" sz="750" dirty="0" err="1">
                <a:solidFill>
                  <a:schemeClr val="bg1"/>
                </a:solidFill>
                <a:latin typeface="+mj-lt"/>
                <a:cs typeface="Tahoma" panose="020B0604030504040204" pitchFamily="34" charset="0"/>
              </a:rPr>
              <a:t>Dir</a:t>
            </a:r>
            <a:r>
              <a:rPr lang="fr-FR" sz="750" dirty="0">
                <a:solidFill>
                  <a:schemeClr val="bg1"/>
                </a:solidFill>
                <a:latin typeface="+mj-lt"/>
                <a:cs typeface="Tahoma" panose="020B0604030504040204" pitchFamily="34" charset="0"/>
              </a:rPr>
              <a:t>. : </a:t>
            </a:r>
            <a:r>
              <a:rPr lang="fr-FR" sz="750">
                <a:solidFill>
                  <a:schemeClr val="bg1"/>
                </a:solidFill>
                <a:latin typeface="+mj-lt"/>
                <a:cs typeface="Tahoma" panose="020B0604030504040204" pitchFamily="34" charset="0"/>
              </a:rPr>
              <a:t>Olivier ZAJEC</a:t>
            </a:r>
            <a:endParaRPr lang="fr-FR" sz="750" dirty="0">
              <a:solidFill>
                <a:schemeClr val="bg1"/>
              </a:solidFill>
              <a:latin typeface="+mj-lt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027937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46346</TotalTime>
  <Words>1050</Words>
  <Application>Microsoft Office PowerPoint</Application>
  <PresentationFormat>Affichage à l'écran (4:3)</PresentationFormat>
  <Paragraphs>405</Paragraphs>
  <Slides>5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1" baseType="lpstr">
      <vt:lpstr>宋体</vt:lpstr>
      <vt:lpstr>Arial</vt:lpstr>
      <vt:lpstr>Calibri</vt:lpstr>
      <vt:lpstr>Century Gothic</vt:lpstr>
      <vt:lpstr>Tahoma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Universite Jean Moulin Lyon3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Nancy BLONDIN</dc:creator>
  <cp:lastModifiedBy>ALLEMONIERE Marie</cp:lastModifiedBy>
  <cp:revision>928</cp:revision>
  <cp:lastPrinted>2019-01-22T13:57:56Z</cp:lastPrinted>
  <dcterms:created xsi:type="dcterms:W3CDTF">2010-06-03T15:23:42Z</dcterms:created>
  <dcterms:modified xsi:type="dcterms:W3CDTF">2022-10-26T08:10:13Z</dcterms:modified>
</cp:coreProperties>
</file>