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9" r:id="rId4"/>
    <p:sldId id="260" r:id="rId5"/>
    <p:sldId id="270" r:id="rId6"/>
    <p:sldId id="259" r:id="rId7"/>
    <p:sldId id="261" r:id="rId8"/>
    <p:sldId id="263" r:id="rId9"/>
    <p:sldId id="264" r:id="rId10"/>
    <p:sldId id="265" r:id="rId11"/>
    <p:sldId id="268" r:id="rId12"/>
    <p:sldId id="262" r:id="rId13"/>
    <p:sldId id="267" r:id="rId14"/>
    <p:sldId id="272" r:id="rId15"/>
    <p:sldId id="274" r:id="rId16"/>
    <p:sldId id="275" r:id="rId17"/>
    <p:sldId id="271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243"/>
    <a:srgbClr val="807A77"/>
    <a:srgbClr val="009897"/>
    <a:srgbClr val="252320"/>
    <a:srgbClr val="9D0B7B"/>
    <a:srgbClr val="AE131F"/>
    <a:srgbClr val="F19120"/>
    <a:srgbClr val="1DBBEA"/>
    <a:srgbClr val="62BB38"/>
    <a:srgbClr val="92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95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E7EC1-BC25-4F4A-837E-EEDDB23FE34B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7346-BB0E-44EB-A663-234E24D348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9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7346-BB0E-44EB-A663-234E24D348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21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4611-E188-4932-910B-4FF8CB6BE205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C471-CD9D-41A7-9808-825356633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28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DCA2-CAEA-434A-B628-BBD97CDD9CBD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D4B0-DA3D-4EEB-ABF0-E501497B1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9683-0F5A-4163-B2E3-41B2E9133AA3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A84B-ED97-4E94-B4E1-1096F4E0D7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7909-AB56-4E2E-A35D-4D75FDD564E0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2702-71FD-478C-8ABB-00E2043F09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AB2F-D790-4E6F-88A9-DA5C76C57C29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419B-D1D5-4EA7-85C7-8C4B73857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3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0E81-A132-422B-8383-AC0E42359289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E2E1-A6B6-4F26-B06A-13DE15CFE1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6BCC-4108-4BE4-9D39-3DFA14528907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EB09-07B6-4256-B353-8645FE8826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3B2B-7441-41E7-8825-B260D7103881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293A-D3EC-40C4-86BF-28980BB689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6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1873-C42E-4FA9-96A2-D2FF70FFA4E7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69B1-C8FD-446A-965C-195903FCD5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EF7E-EC6A-4222-A2D7-6E344B7272B5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AEDD-7F61-47AD-AFA0-685A038239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0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69DD-FC4F-4AC2-B804-D93011214305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18D7-FCA1-400B-8588-80133EE2B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376E3-1398-47AF-B5E0-BC311E8D82D4}" type="datetimeFigureOut">
              <a:rPr lang="fr-FR"/>
              <a:pPr>
                <a:defRPr/>
              </a:pPr>
              <a:t>26/10/2023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C03DE-8CD6-4E7F-86D4-7481DC92F8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lyon3.fr/vos-contacts-au-service-des-relations-internationales" TargetMode="External"/><Relationship Id="rId2" Type="http://schemas.openxmlformats.org/officeDocument/2006/relationships/hyperlink" Target="mailto:mobilite-internationale-droit@univ-lyon3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urses-internationales%40univ-lyon3.f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dedroit.univ-lyon3.fr/programmes-dechan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cdedroit.univ-lyon3.fr/universites-partenair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99792" y="1988840"/>
            <a:ext cx="633670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0" b="1" dirty="0">
                <a:solidFill>
                  <a:srgbClr val="C14243"/>
                </a:solidFill>
                <a:latin typeface="Century Gothic" pitchFamily="34" charset="0"/>
              </a:rPr>
              <a:t>International </a:t>
            </a:r>
            <a:r>
              <a:rPr lang="fr-FR" sz="7500" b="1" dirty="0" err="1">
                <a:solidFill>
                  <a:srgbClr val="C14243"/>
                </a:solidFill>
                <a:latin typeface="Century Gothic" pitchFamily="34" charset="0"/>
              </a:rPr>
              <a:t>days</a:t>
            </a:r>
            <a:endParaRPr lang="fr-FR" sz="7500" b="1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4500" dirty="0">
                <a:solidFill>
                  <a:srgbClr val="807A77"/>
                </a:solidFill>
                <a:latin typeface="Century Gothic" pitchFamily="34" charset="0"/>
              </a:rPr>
              <a:t>Faculté de droit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83768" y="5501843"/>
            <a:ext cx="4680520" cy="5693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500" dirty="0">
                <a:solidFill>
                  <a:srgbClr val="C14243"/>
                </a:solidFill>
                <a:latin typeface="Century Gothic" pitchFamily="34" charset="0"/>
              </a:rPr>
              <a:t>FACULTÉ DE </a:t>
            </a:r>
            <a:r>
              <a:rPr lang="fr-FR" sz="1500" b="1" dirty="0">
                <a:solidFill>
                  <a:srgbClr val="C14243"/>
                </a:solidFill>
                <a:latin typeface="Century Gothic" pitchFamily="34" charset="0"/>
              </a:rPr>
              <a:t>DROIT </a:t>
            </a:r>
            <a:endParaRPr lang="fr-FR" sz="1500" dirty="0">
              <a:solidFill>
                <a:srgbClr val="C14243"/>
              </a:solidFill>
              <a:latin typeface="Century Gothic" pitchFamily="34" charset="0"/>
            </a:endParaRPr>
          </a:p>
          <a:p>
            <a:r>
              <a:rPr lang="fr-FR" sz="1600" dirty="0">
                <a:solidFill>
                  <a:srgbClr val="C14243"/>
                </a:solidFill>
                <a:latin typeface="Century Gothic" pitchFamily="34" charset="0"/>
              </a:rPr>
              <a:t>mobilite-internationale-droit@univ-lyon3.fr</a:t>
            </a:r>
            <a:endParaRPr lang="fr-FR" sz="1500" dirty="0">
              <a:solidFill>
                <a:srgbClr val="C14243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2-Validation d’un DU de droit comparé en échange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CC0004-BACE-4019-9FB0-A41CFBAE62B1}"/>
              </a:ext>
            </a:extLst>
          </p:cNvPr>
          <p:cNvSpPr txBox="1"/>
          <p:nvPr/>
        </p:nvSpPr>
        <p:spPr>
          <a:xfrm>
            <a:off x="323528" y="2996952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Dépôt de candidature – </a:t>
            </a:r>
            <a:r>
              <a:rPr lang="fr-FR" b="1" dirty="0"/>
              <a:t>dossier RI – novembre - décembre 2023 </a:t>
            </a:r>
          </a:p>
          <a:p>
            <a:r>
              <a:rPr lang="fr-FR" b="1" dirty="0"/>
              <a:t>- à l’année uniquement</a:t>
            </a:r>
          </a:p>
          <a:p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Résultats académiques </a:t>
            </a:r>
          </a:p>
          <a:p>
            <a:r>
              <a:rPr lang="fr-FR" dirty="0">
                <a:solidFill>
                  <a:schemeClr val="tx2"/>
                </a:solidFill>
              </a:rPr>
              <a:t>+ Lettre de motivation (présentation du projet d’échange) dans la langue du cursus d'enseignement à l'étranger</a:t>
            </a:r>
          </a:p>
          <a:p>
            <a:r>
              <a:rPr lang="fr-FR" dirty="0">
                <a:solidFill>
                  <a:schemeClr val="tx2"/>
                </a:solidFill>
              </a:rPr>
              <a:t>Dans le cas où vous postulez à plusieurs cursus dans différentes langues, merci de faire </a:t>
            </a:r>
            <a:r>
              <a:rPr lang="fr-FR" u="sng" dirty="0">
                <a:solidFill>
                  <a:schemeClr val="tx2"/>
                </a:solidFill>
              </a:rPr>
              <a:t>une lettre par langue d'enseignement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sz="1700" b="1" dirty="0">
                <a:solidFill>
                  <a:schemeClr val="tx2"/>
                </a:solidFill>
              </a:rPr>
              <a:t>en un seul </a:t>
            </a:r>
            <a:r>
              <a:rPr lang="fr-FR" sz="1700" b="1" dirty="0" err="1">
                <a:solidFill>
                  <a:schemeClr val="tx2"/>
                </a:solidFill>
              </a:rPr>
              <a:t>pdf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  <a:p>
            <a:r>
              <a:rPr lang="fr-FR" dirty="0">
                <a:solidFill>
                  <a:schemeClr val="tx2"/>
                </a:solidFill>
              </a:rPr>
              <a:t>+ Propositions d’affectation dans </a:t>
            </a:r>
            <a:r>
              <a:rPr lang="fr-FR" sz="1700" b="1" dirty="0">
                <a:solidFill>
                  <a:schemeClr val="tx2"/>
                </a:solidFill>
              </a:rPr>
              <a:t>10 pays </a:t>
            </a:r>
            <a:r>
              <a:rPr lang="fr-FR" dirty="0">
                <a:solidFill>
                  <a:schemeClr val="tx2"/>
                </a:solidFill>
              </a:rPr>
              <a:t>où le parcours est possible </a:t>
            </a:r>
          </a:p>
        </p:txBody>
      </p:sp>
    </p:spTree>
    <p:extLst>
      <p:ext uri="{BB962C8B-B14F-4D97-AF65-F5344CB8AC3E}">
        <p14:creationId xmlns:p14="http://schemas.microsoft.com/office/powerpoint/2010/main" val="208688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2-Validation d’un DU de droit comparé en échange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335699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5. Phase de sélection en programme d’échange - </a:t>
            </a:r>
            <a:r>
              <a:rPr lang="fr-FR" b="1" dirty="0"/>
              <a:t>janvier – février 2024</a:t>
            </a:r>
            <a:endParaRPr lang="fr-FR" dirty="0"/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Premier entretien de sélection en langue étrangère par le pôle mobilité suivi d’un second par les jurys de sélection et référents académiques de la faculté de droit.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!Pas de départ au semestre possible!</a:t>
            </a:r>
          </a:p>
        </p:txBody>
      </p:sp>
    </p:spTree>
    <p:extLst>
      <p:ext uri="{BB962C8B-B14F-4D97-AF65-F5344CB8AC3E}">
        <p14:creationId xmlns:p14="http://schemas.microsoft.com/office/powerpoint/2010/main" val="10195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2-Validation d’un DU de droit comparé en échange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6099" y="3645024"/>
            <a:ext cx="8997901" cy="237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6. Publication des affectations fermes et définitives chez les partenaires étrangers : </a:t>
            </a:r>
            <a:r>
              <a:rPr lang="fr-FR" b="1" dirty="0"/>
              <a:t>Février – Mars 2024 selon les zones géographiques</a:t>
            </a:r>
          </a:p>
          <a:p>
            <a:r>
              <a:rPr lang="fr-FR" dirty="0"/>
              <a:t>Les référents académiques proposent un classement: les étudiants les mieux classés auront toutes les chances d’aller dans l’Université partenaire de premier choix en tête de votre classement (rappel: 3 choix possibles)</a:t>
            </a:r>
          </a:p>
          <a:p>
            <a:r>
              <a:rPr lang="fr-FR" dirty="0">
                <a:solidFill>
                  <a:schemeClr val="tx2"/>
                </a:solidFill>
              </a:rPr>
              <a:t>Attention! Les affectations définitives de la zone Amérique du nord/Australie/Nouvelle-Zélande se font en </a:t>
            </a:r>
            <a:r>
              <a:rPr lang="fr-FR" b="1" dirty="0">
                <a:solidFill>
                  <a:schemeClr val="tx2"/>
                </a:solidFill>
              </a:rPr>
              <a:t>janvier</a:t>
            </a:r>
          </a:p>
          <a:p>
            <a:pPr algn="ctr">
              <a:lnSpc>
                <a:spcPct val="150000"/>
              </a:lnSpc>
            </a:pPr>
            <a:r>
              <a:rPr lang="fr-FR" sz="1700" b="1" dirty="0">
                <a:solidFill>
                  <a:srgbClr val="C00000"/>
                </a:solidFill>
              </a:rPr>
              <a:t>Une fois votre choix validé, il ne vous sera plus possible de changer d’avis</a:t>
            </a:r>
          </a:p>
        </p:txBody>
      </p:sp>
    </p:spTree>
    <p:extLst>
      <p:ext uri="{BB962C8B-B14F-4D97-AF65-F5344CB8AC3E}">
        <p14:creationId xmlns:p14="http://schemas.microsoft.com/office/powerpoint/2010/main" val="282423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87524" y="2348880"/>
            <a:ext cx="8568952" cy="31393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2024-2025 : </a:t>
            </a:r>
            <a:r>
              <a:rPr lang="fr-FR" dirty="0"/>
              <a:t>Réalisation </a:t>
            </a:r>
            <a:r>
              <a:rPr lang="fr-FR" u="sng" dirty="0"/>
              <a:t>de l’année universitaire complète</a:t>
            </a:r>
            <a:r>
              <a:rPr lang="fr-FR" dirty="0"/>
              <a:t> ou du semestre en échange chez le partenaire étranger après signature du contrat d’études en échange. </a:t>
            </a:r>
          </a:p>
          <a:p>
            <a:pPr algn="just"/>
            <a:endParaRPr lang="fr-FR" dirty="0"/>
          </a:p>
          <a:p>
            <a:pPr algn="just"/>
            <a:r>
              <a:rPr lang="fr-FR" b="1" u="sng" dirty="0">
                <a:solidFill>
                  <a:srgbClr val="C00000"/>
                </a:solidFill>
              </a:rPr>
              <a:t>Aucune réintégration en cours d’année universitaire</a:t>
            </a:r>
            <a:endParaRPr lang="fr-FR" dirty="0"/>
          </a:p>
          <a:p>
            <a:pPr algn="just"/>
            <a:br>
              <a:rPr lang="fr-FR" dirty="0"/>
            </a:br>
            <a:r>
              <a:rPr lang="fr-FR" dirty="0"/>
              <a:t>L’abandon par l’étudiant du projet de départ en échange ne </a:t>
            </a:r>
            <a:r>
              <a:rPr lang="fr-FR" b="1" dirty="0"/>
              <a:t>permet pas l’intégration du Master en présentiel </a:t>
            </a:r>
            <a:r>
              <a:rPr lang="fr-FR" dirty="0"/>
              <a:t>en 2024 (que cet abandon ait lieu avant départ ou en cours d’année).</a:t>
            </a:r>
            <a:endParaRPr lang="fr-FR" sz="3600" b="1" dirty="0">
              <a:solidFill>
                <a:srgbClr val="C14243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900718-E7B8-49FB-BE9E-932962F12B01}"/>
              </a:ext>
            </a:extLst>
          </p:cNvPr>
          <p:cNvSpPr txBox="1"/>
          <p:nvPr/>
        </p:nvSpPr>
        <p:spPr>
          <a:xfrm>
            <a:off x="359532" y="112474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7. Réunion pédagogique de préparation au départ + validation du contrat d’étude – </a:t>
            </a:r>
            <a:r>
              <a:rPr lang="fr-FR" i="1" dirty="0" err="1"/>
              <a:t>learning</a:t>
            </a:r>
            <a:r>
              <a:rPr lang="fr-FR" i="1" dirty="0"/>
              <a:t> agreement : </a:t>
            </a:r>
            <a:r>
              <a:rPr lang="fr-FR" b="1" dirty="0"/>
              <a:t>février - avril 2024 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9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3- Learning Agreement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6099" y="2521352"/>
            <a:ext cx="8997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LA doit être validé par votre enseignant référent avant le début des cours.</a:t>
            </a:r>
            <a:br>
              <a:rPr lang="fr-FR" dirty="0"/>
            </a:br>
            <a:endParaRPr lang="fr-FR" dirty="0"/>
          </a:p>
          <a:p>
            <a:r>
              <a:rPr lang="fr-FR" dirty="0"/>
              <a:t>En cas de modification, vous devez renvoyer une nouvelle version à votre enseignant référent ainsi que le pôle mobilité.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Il est primordial d’envoyer votre LA signé et à jour au pôle mobilité de la fac de droit auquel cas il ne sera pas possible de transcrire votre relevé de notes.</a:t>
            </a:r>
          </a:p>
        </p:txBody>
      </p:sp>
    </p:spTree>
    <p:extLst>
      <p:ext uri="{BB962C8B-B14F-4D97-AF65-F5344CB8AC3E}">
        <p14:creationId xmlns:p14="http://schemas.microsoft.com/office/powerpoint/2010/main" val="77279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3- Erasmus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4A5F6B-10B0-4182-B6BF-0DB3E1BD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62476"/>
            <a:ext cx="4430356" cy="57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3- Hors Erasmus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63FE7C-76F8-4657-8563-B954259D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43" y="548680"/>
            <a:ext cx="45172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4- Contacts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3793" y="2780928"/>
            <a:ext cx="8516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Pôle mobilité: </a:t>
            </a:r>
            <a:r>
              <a:rPr lang="fr-FR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mobilite-internationale-droit@univ-lyon3.fr</a:t>
            </a:r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Service général des RI: voir 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</a:t>
            </a:r>
            <a:r>
              <a:rPr lang="fr-FR" dirty="0"/>
              <a:t> des contacts par zone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Service des bourses: </a:t>
            </a:r>
            <a:r>
              <a:rPr lang="fr-FR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bourses-internationales@univ-lyon3.fr</a:t>
            </a:r>
            <a:r>
              <a:rPr lang="fr-FR" dirty="0">
                <a:solidFill>
                  <a:srgbClr val="C00000"/>
                </a:solidFill>
              </a:rPr>
              <a:t> 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connaitre votre référent académique de zone, merci de demander au pôle mobilité de la fac de droit. </a:t>
            </a:r>
          </a:p>
        </p:txBody>
      </p:sp>
    </p:spTree>
    <p:extLst>
      <p:ext uri="{BB962C8B-B14F-4D97-AF65-F5344CB8AC3E}">
        <p14:creationId xmlns:p14="http://schemas.microsoft.com/office/powerpoint/2010/main" val="84303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5-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6099" y="2521352"/>
            <a:ext cx="514598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 err="1"/>
              <a:t>Peco</a:t>
            </a:r>
            <a:r>
              <a:rPr lang="fr-FR" sz="1900" b="1" u="sng" dirty="0"/>
              <a:t> (Pays d’Europe Centrale et Orientale)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Lituanie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Mykolas</a:t>
            </a:r>
            <a:r>
              <a:rPr lang="fr-FR" dirty="0"/>
              <a:t> </a:t>
            </a:r>
            <a:r>
              <a:rPr lang="fr-FR" dirty="0" err="1"/>
              <a:t>Romeris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Roumanie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Université Alexandru Ioan Cuza Iasi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Université de Bucarest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Slovaquie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Comenius </a:t>
            </a:r>
            <a:r>
              <a:rPr lang="fr-FR" dirty="0" err="1"/>
              <a:t>University</a:t>
            </a:r>
            <a:r>
              <a:rPr lang="fr-FR" dirty="0"/>
              <a:t> in Bratislava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Erasmus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605148-286A-49CB-A5C4-7CA148D12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" r="41658" b="-453"/>
          <a:stretch/>
        </p:blipFill>
        <p:spPr>
          <a:xfrm>
            <a:off x="5302939" y="527311"/>
            <a:ext cx="1125753" cy="24168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B50380-154E-4598-AE5D-29C58E11CC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 r="46081"/>
          <a:stretch/>
        </p:blipFill>
        <p:spPr>
          <a:xfrm>
            <a:off x="6526131" y="537356"/>
            <a:ext cx="1125753" cy="23976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E416FD-AACF-4711-BF3D-4029DC3E9B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-576" r="56887" b="576"/>
          <a:stretch/>
        </p:blipFill>
        <p:spPr>
          <a:xfrm>
            <a:off x="7740599" y="526317"/>
            <a:ext cx="1157447" cy="24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5-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Argentine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Pontifica</a:t>
            </a:r>
            <a:r>
              <a:rPr lang="fr-FR" sz="1700" dirty="0"/>
              <a:t> </a:t>
            </a: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Austral, Campus Pilar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San Andrés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Salvador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Bolivie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/>
              <a:t>Universidad Católica Boliviana San Pablo</a:t>
            </a: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Uruguay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Uruguay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48144E-4B45-4F46-BC13-CB94106B6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r="42176"/>
          <a:stretch/>
        </p:blipFill>
        <p:spPr>
          <a:xfrm>
            <a:off x="5292079" y="543575"/>
            <a:ext cx="1122685" cy="23914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BEEADAB-4F61-46BB-9A6C-DD9E171CA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41484"/>
          <a:stretch/>
        </p:blipFill>
        <p:spPr>
          <a:xfrm>
            <a:off x="6552789" y="543575"/>
            <a:ext cx="1076444" cy="23996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E075244-7D79-4D85-972A-DF58086144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r="39988"/>
          <a:stretch/>
        </p:blipFill>
        <p:spPr>
          <a:xfrm>
            <a:off x="7720776" y="543575"/>
            <a:ext cx="1171704" cy="24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0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2924944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Vérification de l’ouverture du Master souhaité aux programmes d’échanges universitaires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dirty="0">
                <a:solidFill>
                  <a:schemeClr val="tx2"/>
                </a:solidFill>
                <a:sym typeface="Wingdings" panose="05000000000000000000" pitchFamily="2" charset="2"/>
              </a:rPr>
              <a:t>Information </a:t>
            </a:r>
            <a:r>
              <a:rPr lang="fr-FR" dirty="0">
                <a:solidFill>
                  <a:schemeClr val="tx2"/>
                </a:solidFill>
              </a:rPr>
              <a:t>Panneau d’affichage Pôle international– </a:t>
            </a:r>
            <a:r>
              <a:rPr lang="fr-FR" u="sng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internet faculté de </a:t>
            </a:r>
            <a:r>
              <a:rPr lang="fr-FR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Possibilité de partir au semestre en fonction du partenaire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5-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Brésil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Université de São Paolo (USP)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Pontificia Universidade Católica de Rio de Janeiro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Universidade</a:t>
            </a:r>
            <a:r>
              <a:rPr lang="fr-FR" sz="1700" dirty="0"/>
              <a:t> </a:t>
            </a:r>
            <a:r>
              <a:rPr lang="fr-FR" sz="1700" dirty="0" err="1"/>
              <a:t>Federal</a:t>
            </a:r>
            <a:r>
              <a:rPr lang="fr-FR" sz="1700" dirty="0"/>
              <a:t> da Bahia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Universidad Federal do Rio de Janeiro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r>
              <a:rPr lang="fr-FR" b="1" dirty="0">
                <a:solidFill>
                  <a:srgbClr val="C14243"/>
                </a:solidFill>
              </a:rPr>
              <a:t>Panama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Panamá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8D839E-E4BC-48D0-A33D-9041E115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39" r="43956" b="-339"/>
          <a:stretch/>
        </p:blipFill>
        <p:spPr>
          <a:xfrm>
            <a:off x="5384323" y="543818"/>
            <a:ext cx="1700770" cy="23996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978179-04AC-4CA7-8024-2163647B0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7"/>
          <a:stretch/>
        </p:blipFill>
        <p:spPr>
          <a:xfrm>
            <a:off x="7222639" y="543818"/>
            <a:ext cx="1700770" cy="23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5-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b="1" dirty="0">
                <a:solidFill>
                  <a:srgbClr val="C14243"/>
                </a:solidFill>
              </a:rPr>
              <a:t>Chili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de 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Los 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Diego Portales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Mayor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Pontifica</a:t>
            </a:r>
            <a:r>
              <a:rPr lang="fr-FR" sz="1700" dirty="0"/>
              <a:t> </a:t>
            </a: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Católica</a:t>
            </a:r>
            <a:r>
              <a:rPr lang="fr-FR" sz="1700" dirty="0"/>
              <a:t> de Valparaíso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C14243"/>
                </a:solidFill>
              </a:rPr>
              <a:t>Colombie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del</a:t>
            </a:r>
            <a:r>
              <a:rPr lang="fr-FR" sz="1700" dirty="0"/>
              <a:t> Rosario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</a:t>
            </a:r>
            <a:r>
              <a:rPr lang="fr-FR" sz="1700" dirty="0" err="1"/>
              <a:t>Pontificia</a:t>
            </a:r>
            <a:r>
              <a:rPr lang="fr-FR" sz="1700" dirty="0"/>
              <a:t> </a:t>
            </a:r>
            <a:r>
              <a:rPr lang="fr-FR" sz="1700" dirty="0" err="1"/>
              <a:t>Bolivariana</a:t>
            </a: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/>
              <a:t>Universidad</a:t>
            </a:r>
            <a:r>
              <a:rPr lang="fr-FR" sz="1700" dirty="0"/>
              <a:t> de los Andes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E75B5C-3C52-4776-8051-3E48FACE0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0"/>
          <a:stretch/>
        </p:blipFill>
        <p:spPr>
          <a:xfrm>
            <a:off x="5364087" y="586087"/>
            <a:ext cx="1728193" cy="23996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278C02-B0D3-4225-911D-37CE3EFD48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709" r="40756" b="-709"/>
          <a:stretch/>
        </p:blipFill>
        <p:spPr>
          <a:xfrm>
            <a:off x="7210583" y="603099"/>
            <a:ext cx="1728194" cy="23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5- Zones à l’honneur</a:t>
            </a:r>
          </a:p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796" y="2348880"/>
            <a:ext cx="514598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/>
              <a:t>Amérique Latine</a:t>
            </a:r>
          </a:p>
          <a:p>
            <a:endParaRPr lang="fr-FR" sz="1900" dirty="0"/>
          </a:p>
          <a:p>
            <a:r>
              <a:rPr lang="fr-FR" sz="1600" b="1" dirty="0">
                <a:solidFill>
                  <a:srgbClr val="C14243"/>
                </a:solidFill>
              </a:rPr>
              <a:t>Mexique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Universidad Iberoamericana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Instituto </a:t>
            </a:r>
            <a:r>
              <a:rPr lang="fr-FR" sz="1600" dirty="0" err="1"/>
              <a:t>Tecnológico</a:t>
            </a:r>
            <a:r>
              <a:rPr lang="fr-FR" sz="1600" dirty="0"/>
              <a:t> de Monterrey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Benemérita Universidad Autónoma de Puebla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Universidad de las Américas Puebla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de Guadalajara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</a:t>
            </a:r>
            <a:r>
              <a:rPr lang="fr-FR" sz="1600" dirty="0" err="1"/>
              <a:t>Panamericana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Pérou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Pontificia Universidad Católica del Perú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Ricardo Palma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Universidad</a:t>
            </a:r>
            <a:r>
              <a:rPr lang="fr-FR" sz="1600" dirty="0"/>
              <a:t> de Lima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2C07F5-904C-41AB-959D-9BFF82C5E76A}"/>
              </a:ext>
            </a:extLst>
          </p:cNvPr>
          <p:cNvSpPr txBox="1"/>
          <p:nvPr/>
        </p:nvSpPr>
        <p:spPr>
          <a:xfrm>
            <a:off x="5292080" y="3416467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14243"/>
                </a:solidFill>
              </a:rPr>
              <a:t>Avantages: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Bourse de la région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Coût de la vie très abordable</a:t>
            </a:r>
          </a:p>
          <a:p>
            <a:pPr marL="285750" indent="-285750">
              <a:buFont typeface="Arial" panose="020B0604020202020204" pitchFamily="34" charset="0"/>
              <a:buChar char="+"/>
            </a:pPr>
            <a:r>
              <a:rPr lang="fr-FR" dirty="0"/>
              <a:t>Des partenaires attentifs et accueillants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B77F0DE-6A1C-4485-A814-3F4C77BB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-130" r="43875" b="130"/>
          <a:stretch/>
        </p:blipFill>
        <p:spPr>
          <a:xfrm>
            <a:off x="5282220" y="603099"/>
            <a:ext cx="1728194" cy="23826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3B125F-5391-4B4A-81C6-F5C1DD20E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r="41129"/>
          <a:stretch/>
        </p:blipFill>
        <p:spPr>
          <a:xfrm>
            <a:off x="7199729" y="599396"/>
            <a:ext cx="1728194" cy="23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33936" y="1266164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Merci!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0914E1-CE4D-4855-9716-5ABE1E2F4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5" y="1472807"/>
            <a:ext cx="5216513" cy="39123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E7CD70-7AC5-4776-8900-9B0F230CC60C}"/>
              </a:ext>
            </a:extLst>
          </p:cNvPr>
          <p:cNvSpPr txBox="1"/>
          <p:nvPr/>
        </p:nvSpPr>
        <p:spPr>
          <a:xfrm>
            <a:off x="179512" y="2062004"/>
            <a:ext cx="3888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Pôle mobilité:</a:t>
            </a:r>
          </a:p>
          <a:p>
            <a:endParaRPr lang="fr-FR" dirty="0"/>
          </a:p>
          <a:p>
            <a:r>
              <a:rPr lang="fr-FR" sz="1600" b="1" dirty="0">
                <a:solidFill>
                  <a:srgbClr val="C14243"/>
                </a:solidFill>
              </a:rPr>
              <a:t>Laurent Eck </a:t>
            </a:r>
          </a:p>
          <a:p>
            <a:r>
              <a:rPr lang="fr-FR" sz="1600" dirty="0"/>
              <a:t>Assesseur du doyen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Anne-Sophie Berthier</a:t>
            </a:r>
          </a:p>
          <a:p>
            <a:r>
              <a:rPr lang="fr-FR" sz="1600" dirty="0"/>
              <a:t>Responsable pôle international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Julie Perez</a:t>
            </a:r>
          </a:p>
          <a:p>
            <a:r>
              <a:rPr lang="fr-FR" sz="1600" dirty="0"/>
              <a:t>Coordinatrice pôle international </a:t>
            </a:r>
            <a:r>
              <a:rPr lang="fr-FR" sz="1600" b="1" dirty="0"/>
              <a:t>Manufacture des Tabacs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>
                <a:solidFill>
                  <a:srgbClr val="C14243"/>
                </a:solidFill>
              </a:rPr>
              <a:t>Pauline </a:t>
            </a:r>
            <a:r>
              <a:rPr lang="fr-FR" sz="1600" b="1" dirty="0" err="1">
                <a:solidFill>
                  <a:srgbClr val="C14243"/>
                </a:solidFill>
              </a:rPr>
              <a:t>Ribas</a:t>
            </a:r>
            <a:endParaRPr lang="fr-FR" sz="1600" b="1" dirty="0">
              <a:solidFill>
                <a:srgbClr val="C14243"/>
              </a:solidFill>
            </a:endParaRPr>
          </a:p>
          <a:p>
            <a:r>
              <a:rPr lang="fr-FR" sz="1600" dirty="0"/>
              <a:t>Coordinatrice pôle international</a:t>
            </a:r>
          </a:p>
          <a:p>
            <a:r>
              <a:rPr lang="fr-FR" sz="1600" b="1" dirty="0"/>
              <a:t>Quais Claude Bernard</a:t>
            </a: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72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1-Liste des M1 ouverts aux échanges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37337" y="2492896"/>
            <a:ext cx="8748464" cy="535531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l"/>
            <a:r>
              <a:rPr lang="fr-FR" b="1" dirty="0"/>
              <a:t>Tous les Masters de ces mentions sont ouverts à la mobilité : </a:t>
            </a:r>
          </a:p>
          <a:p>
            <a:pPr algn="l"/>
            <a:br>
              <a:rPr lang="fr-FR" dirty="0"/>
            </a:br>
            <a:r>
              <a:rPr lang="fr-FR" sz="1600" dirty="0"/>
              <a:t>- Droit bancaire et financier</a:t>
            </a:r>
            <a:br>
              <a:rPr lang="fr-FR" sz="1600" dirty="0"/>
            </a:br>
            <a:r>
              <a:rPr lang="fr-FR" sz="1600" dirty="0"/>
              <a:t>- Droit des assurances</a:t>
            </a:r>
            <a:br>
              <a:rPr lang="fr-FR" sz="1600" dirty="0"/>
            </a:br>
            <a:r>
              <a:rPr lang="fr-FR" sz="1600" dirty="0"/>
              <a:t>- Droit européen</a:t>
            </a:r>
            <a:br>
              <a:rPr lang="fr-FR" sz="1600" dirty="0"/>
            </a:br>
            <a:r>
              <a:rPr lang="fr-FR" sz="1600" dirty="0"/>
              <a:t>- Droit fiscal </a:t>
            </a:r>
            <a:br>
              <a:rPr lang="fr-FR" sz="1600" dirty="0"/>
            </a:br>
            <a:r>
              <a:rPr lang="fr-FR" sz="1600" dirty="0"/>
              <a:t>- Droit international</a:t>
            </a:r>
            <a:br>
              <a:rPr lang="fr-FR" sz="1600" dirty="0"/>
            </a:br>
            <a:r>
              <a:rPr lang="fr-FR" sz="1600" dirty="0"/>
              <a:t>- Droit privé</a:t>
            </a:r>
            <a:br>
              <a:rPr lang="fr-FR" sz="1600" dirty="0"/>
            </a:br>
            <a:r>
              <a:rPr lang="fr-FR" sz="1600" dirty="0"/>
              <a:t>- Droit social</a:t>
            </a:r>
            <a:br>
              <a:rPr lang="fr-FR" sz="1600" dirty="0"/>
            </a:br>
            <a:r>
              <a:rPr lang="fr-FR" sz="1600" dirty="0"/>
              <a:t>- Histoire du droite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b="1" dirty="0"/>
              <a:t>Tous les Masters de ces mentions sauf : </a:t>
            </a:r>
          </a:p>
          <a:p>
            <a:pPr algn="l"/>
            <a:br>
              <a:rPr lang="fr-FR" dirty="0"/>
            </a:br>
            <a:r>
              <a:rPr lang="fr-FR" sz="1600" dirty="0"/>
              <a:t>- Droit des affaires </a:t>
            </a:r>
            <a:r>
              <a:rPr lang="fr-FR" sz="1600" u="sng" dirty="0">
                <a:solidFill>
                  <a:srgbClr val="C00000"/>
                </a:solidFill>
              </a:rPr>
              <a:t>sauf Master Droit des affaires et fiscalité et Master Droit et Ingénierie </a:t>
            </a:r>
            <a:r>
              <a:rPr lang="fr-FR" sz="1600" dirty="0"/>
              <a:t>Financière</a:t>
            </a:r>
            <a:br>
              <a:rPr lang="fr-FR" sz="1600" dirty="0"/>
            </a:br>
            <a:r>
              <a:rPr lang="fr-FR" sz="1600" dirty="0"/>
              <a:t>- Droit notarial </a:t>
            </a:r>
            <a:r>
              <a:rPr lang="fr-FR" sz="1600" u="sng" dirty="0">
                <a:solidFill>
                  <a:srgbClr val="C00000"/>
                </a:solidFill>
              </a:rPr>
              <a:t>sauf Master Droit notarial interne</a:t>
            </a:r>
            <a:br>
              <a:rPr lang="fr-FR" sz="1600" dirty="0"/>
            </a:br>
            <a:r>
              <a:rPr lang="fr-FR" sz="1600" dirty="0"/>
              <a:t>- Droit public </a:t>
            </a:r>
            <a:r>
              <a:rPr lang="fr-FR" sz="1600" u="sng" dirty="0">
                <a:solidFill>
                  <a:srgbClr val="C00000"/>
                </a:solidFill>
              </a:rPr>
              <a:t>sauf Master carrière publique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b="1" u="sng" dirty="0"/>
              <a:t>Aucun</a:t>
            </a:r>
            <a:r>
              <a:rPr lang="fr-FR" b="1" dirty="0"/>
              <a:t> Master de ces mentions ouverts à la mobilité : </a:t>
            </a:r>
          </a:p>
          <a:p>
            <a:pPr algn="l"/>
            <a:br>
              <a:rPr lang="fr-FR" dirty="0"/>
            </a:br>
            <a:r>
              <a:rPr lang="fr-FR" sz="1600" dirty="0"/>
              <a:t>- Administration et liquidation des entreprises en difficulté</a:t>
            </a:r>
            <a:br>
              <a:rPr lang="fr-FR" sz="1600" dirty="0"/>
            </a:br>
            <a:r>
              <a:rPr lang="fr-FR" sz="1600" dirty="0"/>
              <a:t>- Droit de la santé</a:t>
            </a:r>
            <a:br>
              <a:rPr lang="fr-FR" sz="1600" dirty="0"/>
            </a:br>
            <a:r>
              <a:rPr lang="fr-FR" sz="1600" dirty="0"/>
              <a:t>- Ville et environnement urbain</a:t>
            </a:r>
          </a:p>
          <a:p>
            <a:pPr algn="l"/>
            <a:r>
              <a:rPr lang="fr-FR" sz="1600" dirty="0"/>
              <a:t>- Droit pénal et sciences criminelles </a:t>
            </a:r>
            <a:r>
              <a:rPr lang="fr-FR" sz="1600" b="1" u="sng" dirty="0">
                <a:solidFill>
                  <a:srgbClr val="C00000"/>
                </a:solidFill>
              </a:rPr>
              <a:t>sauf Master pénologie (ouvert mobilité)</a:t>
            </a:r>
            <a:endParaRPr lang="fr-F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0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256490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2. Vérification de la faisabilité du programme de cours en M1 Lyon 3 dans la/les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universités partenaires</a:t>
            </a:r>
            <a:r>
              <a:rPr lang="fr-FR" dirty="0"/>
              <a:t> souhaitées. Vérifier que le partenaire accepte le droit et que les cours proposés correspondent à vos projets d’études.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chemeClr val="tx2"/>
                </a:solidFill>
              </a:rPr>
              <a:t>Vous n’êtes pas </a:t>
            </a:r>
            <a:r>
              <a:rPr lang="fr-FR" dirty="0" err="1">
                <a:solidFill>
                  <a:schemeClr val="tx2"/>
                </a:solidFill>
              </a:rPr>
              <a:t>inscrit.e</a:t>
            </a:r>
            <a:r>
              <a:rPr lang="fr-FR" dirty="0">
                <a:solidFill>
                  <a:schemeClr val="tx2"/>
                </a:solidFill>
              </a:rPr>
              <a:t> en Master chez le partenaire mais à Lyon 3 !!!</a:t>
            </a: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algn="just"/>
            <a:r>
              <a:rPr lang="fr-FR" dirty="0">
                <a:solidFill>
                  <a:schemeClr val="tx2"/>
                </a:solidFill>
              </a:rPr>
              <a:t>Ne pas vérifier les intitulés de master qu’il est possible de valider chez le partenaire mais </a:t>
            </a:r>
            <a:r>
              <a:rPr lang="fr-FR" dirty="0">
                <a:solidFill>
                  <a:srgbClr val="C00000"/>
                </a:solidFill>
              </a:rPr>
              <a:t>l’offre de cours ouverte aux étudiants en échange en licence ou Master. La plupart des Universités ouvrent les cours « </a:t>
            </a:r>
            <a:r>
              <a:rPr lang="fr-FR" dirty="0" err="1">
                <a:solidFill>
                  <a:srgbClr val="C00000"/>
                </a:solidFill>
              </a:rPr>
              <a:t>undergraduate</a:t>
            </a:r>
            <a:r>
              <a:rPr lang="fr-FR" dirty="0">
                <a:solidFill>
                  <a:srgbClr val="C00000"/>
                </a:solidFill>
              </a:rPr>
              <a:t> » et non « </a:t>
            </a:r>
            <a:r>
              <a:rPr lang="fr-FR" dirty="0" err="1">
                <a:solidFill>
                  <a:srgbClr val="C00000"/>
                </a:solidFill>
              </a:rPr>
              <a:t>postgraduate</a:t>
            </a:r>
            <a:r>
              <a:rPr lang="fr-FR" dirty="0">
                <a:solidFill>
                  <a:srgbClr val="C00000"/>
                </a:solidFill>
              </a:rPr>
              <a:t> » </a:t>
            </a:r>
          </a:p>
          <a:p>
            <a:pPr algn="just"/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dirty="0">
                <a:solidFill>
                  <a:schemeClr val="tx2"/>
                </a:solidFill>
                <a:sym typeface="Wingdings" panose="05000000000000000000" pitchFamily="2" charset="2"/>
              </a:rPr>
              <a:t> </a:t>
            </a:r>
            <a:r>
              <a:rPr lang="fr-FR" i="1" dirty="0">
                <a:solidFill>
                  <a:schemeClr val="tx2"/>
                </a:solidFill>
              </a:rPr>
              <a:t>onglets : </a:t>
            </a:r>
            <a:r>
              <a:rPr lang="fr-FR" i="1" dirty="0" err="1">
                <a:solidFill>
                  <a:schemeClr val="tx2"/>
                </a:solidFill>
              </a:rPr>
              <a:t>study</a:t>
            </a:r>
            <a:r>
              <a:rPr lang="fr-FR" i="1" dirty="0">
                <a:solidFill>
                  <a:schemeClr val="tx2"/>
                </a:solidFill>
              </a:rPr>
              <a:t> </a:t>
            </a:r>
            <a:r>
              <a:rPr lang="fr-FR" i="1" dirty="0" err="1">
                <a:solidFill>
                  <a:schemeClr val="tx2"/>
                </a:solidFill>
              </a:rPr>
              <a:t>abroad</a:t>
            </a:r>
            <a:r>
              <a:rPr lang="fr-FR" i="1" dirty="0">
                <a:solidFill>
                  <a:schemeClr val="tx2"/>
                </a:solidFill>
              </a:rPr>
              <a:t>, exchange </a:t>
            </a:r>
            <a:r>
              <a:rPr lang="fr-FR" i="1" dirty="0" err="1">
                <a:solidFill>
                  <a:schemeClr val="tx2"/>
                </a:solidFill>
              </a:rPr>
              <a:t>students</a:t>
            </a:r>
            <a:r>
              <a:rPr lang="fr-FR" i="1" dirty="0">
                <a:solidFill>
                  <a:schemeClr val="tx2"/>
                </a:solidFill>
              </a:rPr>
              <a:t>, </a:t>
            </a:r>
            <a:r>
              <a:rPr lang="fr-FR" i="1" dirty="0" err="1">
                <a:solidFill>
                  <a:schemeClr val="tx2"/>
                </a:solidFill>
              </a:rPr>
              <a:t>incoming</a:t>
            </a:r>
            <a:r>
              <a:rPr lang="fr-FR" i="1" dirty="0">
                <a:solidFill>
                  <a:schemeClr val="tx2"/>
                </a:solidFill>
              </a:rPr>
              <a:t> </a:t>
            </a:r>
            <a:r>
              <a:rPr lang="fr-FR" i="1" dirty="0" err="1">
                <a:solidFill>
                  <a:schemeClr val="tx2"/>
                </a:solidFill>
              </a:rPr>
              <a:t>student</a:t>
            </a:r>
            <a:r>
              <a:rPr lang="fr-FR" i="1" dirty="0">
                <a:solidFill>
                  <a:schemeClr val="tx2"/>
                </a:solidFill>
              </a:rPr>
              <a:t>…des sites des universités partenaires </a:t>
            </a:r>
            <a:r>
              <a:rPr lang="fr-FR" dirty="0">
                <a:solidFill>
                  <a:schemeClr val="tx2"/>
                </a:solidFill>
              </a:rPr>
              <a:t>)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41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1-Départ au semestre en M1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2564904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est possible de partir un seul semestre durant l’année universitaire de M1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chemeClr val="tx2"/>
                </a:solidFill>
              </a:rPr>
              <a:t>Attention! </a:t>
            </a:r>
            <a:r>
              <a:rPr lang="fr-FR" dirty="0">
                <a:solidFill>
                  <a:srgbClr val="C00000"/>
                </a:solidFill>
              </a:rPr>
              <a:t>Tous les partenaires ne sont pas ouverts au départ au semestre</a:t>
            </a:r>
          </a:p>
          <a:p>
            <a:pPr algn="just"/>
            <a:r>
              <a:rPr lang="fr-FR" dirty="0">
                <a:solidFill>
                  <a:schemeClr val="tx2"/>
                </a:solidFill>
              </a:rPr>
              <a:t>En fonction des calendriers académiques, </a:t>
            </a:r>
            <a:r>
              <a:rPr lang="fr-FR" u="sng" dirty="0">
                <a:solidFill>
                  <a:schemeClr val="tx2"/>
                </a:solidFill>
              </a:rPr>
              <a:t>il ne vous sera pas toujours possible de décider du semestre durant lequel vous souhaitez partir</a:t>
            </a:r>
            <a:br>
              <a:rPr lang="fr-FR" dirty="0">
                <a:solidFill>
                  <a:schemeClr val="tx2"/>
                </a:solidFill>
              </a:rPr>
            </a:b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Les informations concernant la liste des partenaires ouverts aux échanges n’est pour l’instant </a:t>
            </a:r>
            <a:r>
              <a:rPr lang="fr-FR" u="sng" dirty="0">
                <a:solidFill>
                  <a:schemeClr val="tx2"/>
                </a:solidFill>
              </a:rPr>
              <a:t>pas disponibles</a:t>
            </a:r>
            <a:r>
              <a:rPr lang="fr-FR" dirty="0">
                <a:solidFill>
                  <a:schemeClr val="tx2"/>
                </a:solidFill>
              </a:rPr>
              <a:t>. Le pôle mobilité de Lyon 3 vous tiendra informé dès que possible</a:t>
            </a: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94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2564904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Dépôt de candidature – </a:t>
            </a:r>
            <a:r>
              <a:rPr lang="fr-FR" b="1" dirty="0"/>
              <a:t>dossier RI – fin octobre 2023</a:t>
            </a:r>
          </a:p>
          <a:p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Résultats académiques </a:t>
            </a:r>
          </a:p>
          <a:p>
            <a:r>
              <a:rPr lang="fr-FR" dirty="0">
                <a:solidFill>
                  <a:schemeClr val="tx2"/>
                </a:solidFill>
              </a:rPr>
              <a:t>+ Lettre de motivation (présentation du projet d’échange) dans la langue du cursus d'enseignement à l'étranger</a:t>
            </a:r>
          </a:p>
          <a:p>
            <a:r>
              <a:rPr lang="fr-FR" dirty="0">
                <a:solidFill>
                  <a:schemeClr val="tx2"/>
                </a:solidFill>
              </a:rPr>
              <a:t>Dans le cas où vous postulez à plusieurs cursus dans différentes langues, merci de faire </a:t>
            </a:r>
            <a:r>
              <a:rPr lang="fr-FR" u="sng" dirty="0">
                <a:solidFill>
                  <a:schemeClr val="tx2"/>
                </a:solidFill>
              </a:rPr>
              <a:t>une lettre par langue d'enseignement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  <a:p>
            <a:r>
              <a:rPr lang="fr-FR" dirty="0">
                <a:solidFill>
                  <a:schemeClr val="tx2"/>
                </a:solidFill>
              </a:rPr>
              <a:t>Attention à bien tout grouper en </a:t>
            </a:r>
            <a:r>
              <a:rPr lang="fr-FR" sz="1700" b="1" dirty="0">
                <a:solidFill>
                  <a:schemeClr val="tx2"/>
                </a:solidFill>
              </a:rPr>
              <a:t>un seul </a:t>
            </a:r>
            <a:r>
              <a:rPr lang="fr-FR" sz="1700" b="1" dirty="0" err="1">
                <a:solidFill>
                  <a:schemeClr val="tx2"/>
                </a:solidFill>
              </a:rPr>
              <a:t>pdf</a:t>
            </a:r>
            <a:r>
              <a:rPr lang="fr-FR" sz="1700" b="1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car il ne vous sera possible de déposer qu'un seul fichier</a:t>
            </a:r>
          </a:p>
          <a:p>
            <a:r>
              <a:rPr lang="fr-FR" u="sng" dirty="0">
                <a:solidFill>
                  <a:srgbClr val="C00000"/>
                </a:solidFill>
              </a:rPr>
              <a:t>Merci de préciser dans votre lettre si vous souhaitez partir au semestre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+ Propositions d’affectation dans </a:t>
            </a:r>
            <a:r>
              <a:rPr lang="fr-FR" sz="1700" b="1" dirty="0">
                <a:solidFill>
                  <a:schemeClr val="tx2"/>
                </a:solidFill>
              </a:rPr>
              <a:t>10 pays </a:t>
            </a:r>
            <a:r>
              <a:rPr lang="fr-FR" dirty="0">
                <a:solidFill>
                  <a:schemeClr val="tx2"/>
                </a:solidFill>
              </a:rPr>
              <a:t>où le parcours est possible </a:t>
            </a:r>
          </a:p>
        </p:txBody>
      </p:sp>
    </p:spTree>
    <p:extLst>
      <p:ext uri="{BB962C8B-B14F-4D97-AF65-F5344CB8AC3E}">
        <p14:creationId xmlns:p14="http://schemas.microsoft.com/office/powerpoint/2010/main" val="172326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9329" y="2606069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4. Phase anticipée de sélection en Master – </a:t>
            </a:r>
            <a:r>
              <a:rPr lang="fr-FR" b="1" dirty="0"/>
              <a:t>octobre </a:t>
            </a:r>
            <a:r>
              <a:rPr lang="fr-FR" dirty="0"/>
              <a:t>- </a:t>
            </a:r>
            <a:r>
              <a:rPr lang="fr-FR" b="1" dirty="0"/>
              <a:t>novembre 2023</a:t>
            </a:r>
            <a:endParaRPr lang="fr-FR" dirty="0"/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Via le </a:t>
            </a:r>
            <a:r>
              <a:rPr lang="fr-FR" b="1" dirty="0">
                <a:solidFill>
                  <a:schemeClr val="tx2"/>
                </a:solidFill>
              </a:rPr>
              <a:t>portail candidature de l’université e-candidat </a:t>
            </a:r>
            <a:r>
              <a:rPr lang="fr-FR" dirty="0">
                <a:solidFill>
                  <a:schemeClr val="tx2"/>
                </a:solidFill>
              </a:rPr>
              <a:t>: Faculté de Droit – Master 1 en Echange</a:t>
            </a:r>
          </a:p>
          <a:p>
            <a:pPr marL="285750" indent="-285750">
              <a:buFont typeface="Wingdings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onglet Candidater – S’inscrire. 10 vœux de pays possibles</a:t>
            </a:r>
          </a:p>
          <a:p>
            <a:pPr marL="285750" indent="-285750">
              <a:buFont typeface="Wingdings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Le portail sera ouvert le 25 octobre et fermera le 21 novembre 2023</a:t>
            </a:r>
          </a:p>
          <a:p>
            <a:pPr marL="285750" indent="-285750">
              <a:buFont typeface="Wingdings" pitchFamily="2" charset="2"/>
              <a:buChar char="F"/>
            </a:pPr>
            <a:r>
              <a:rPr lang="fr-FR" dirty="0">
                <a:solidFill>
                  <a:schemeClr val="tx2"/>
                </a:solidFill>
              </a:rPr>
              <a:t>Le résultat de cette phase de sélection en Master sera donné par le directeur de parcours au début du mois de janvier 2024.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4359F0-5739-4BA4-B53B-B2B8A18433BF}"/>
              </a:ext>
            </a:extLst>
          </p:cNvPr>
          <p:cNvSpPr txBox="1"/>
          <p:nvPr/>
        </p:nvSpPr>
        <p:spPr>
          <a:xfrm>
            <a:off x="303122" y="5191392"/>
            <a:ext cx="839435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 </a:t>
            </a:r>
            <a:r>
              <a:rPr lang="fr-FR" dirty="0">
                <a:solidFill>
                  <a:schemeClr val="bg1"/>
                </a:solidFill>
              </a:rPr>
              <a:t>La preuve de dépôt d’un dossier de candidature RI doit être jointe à votre dossier </a:t>
            </a:r>
            <a:r>
              <a:rPr lang="fr-FR" dirty="0" err="1">
                <a:solidFill>
                  <a:schemeClr val="bg1"/>
                </a:solidFill>
              </a:rPr>
              <a:t>e.candidat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9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1-Validation du M1 en échange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321297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5. Phase de sélection (avec classement) en programme d’échange : </a:t>
            </a:r>
            <a:r>
              <a:rPr lang="fr-FR" b="1" dirty="0"/>
              <a:t>janvier – février 2024</a:t>
            </a:r>
            <a:endParaRPr lang="fr-FR" dirty="0"/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Premier entretien de sélection en langue étrangère par le pôle mobilité suivi d’un second par les jurys de sélection et référents académiques de la faculté de droit.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1520" y="1557662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14243"/>
                </a:solidFill>
                <a:latin typeface="Century Gothic" pitchFamily="34" charset="0"/>
              </a:rPr>
              <a:t>2-Validation d’un DU de droit comparé en échange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15062"/>
            <a:ext cx="705678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b="1" dirty="0">
                <a:solidFill>
                  <a:srgbClr val="807A77"/>
                </a:solidFill>
                <a:latin typeface="Century Gothic" pitchFamily="34" charset="0"/>
              </a:rPr>
              <a:t>Sélection aux programmes d’échanges universitaires</a:t>
            </a:r>
            <a:endParaRPr lang="fr-FR" sz="1100" dirty="0">
              <a:solidFill>
                <a:srgbClr val="807A77"/>
              </a:solidFill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309320"/>
            <a:ext cx="662473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1200" dirty="0">
                <a:solidFill>
                  <a:srgbClr val="C14243"/>
                </a:solidFill>
                <a:latin typeface="Century Gothic" pitchFamily="34" charset="0"/>
              </a:rPr>
              <a:t>Contact: mobilite-internationale-droit@univ-lyon3.fr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335699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 de droit des affaires comparé</a:t>
            </a:r>
          </a:p>
          <a:p>
            <a:r>
              <a:rPr lang="fr-FR" dirty="0"/>
              <a:t>DU de droit privé comparé</a:t>
            </a:r>
          </a:p>
          <a:p>
            <a:r>
              <a:rPr lang="fr-FR" dirty="0"/>
              <a:t>DU de droit public comparé</a:t>
            </a:r>
          </a:p>
          <a:p>
            <a:r>
              <a:rPr lang="fr-FR" dirty="0"/>
              <a:t>DU de droit international et européen</a:t>
            </a:r>
          </a:p>
          <a:p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Orientation possible vers ces DU à l’issue de la phase 4 de sélection anticipée si  résultat négatif ou bien choix dès le départ de ne pas candidater en Master mais avec un souhait de réaliser un départ en échange</a:t>
            </a:r>
          </a:p>
        </p:txBody>
      </p:sp>
    </p:spTree>
    <p:extLst>
      <p:ext uri="{BB962C8B-B14F-4D97-AF65-F5344CB8AC3E}">
        <p14:creationId xmlns:p14="http://schemas.microsoft.com/office/powerpoint/2010/main" val="3043285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15639</TotalTime>
  <Words>1737</Words>
  <Application>Microsoft Office PowerPoint</Application>
  <PresentationFormat>Affichage à l'écran (4:3)</PresentationFormat>
  <Paragraphs>274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Jean Moulin Lyon3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Nancy BLONDIN</dc:creator>
  <cp:lastModifiedBy>RIBAS Pauline</cp:lastModifiedBy>
  <cp:revision>155</cp:revision>
  <dcterms:created xsi:type="dcterms:W3CDTF">2010-06-03T15:23:42Z</dcterms:created>
  <dcterms:modified xsi:type="dcterms:W3CDTF">2023-10-26T12:45:00Z</dcterms:modified>
</cp:coreProperties>
</file>