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9" r:id="rId4"/>
    <p:sldId id="260" r:id="rId5"/>
    <p:sldId id="270" r:id="rId6"/>
    <p:sldId id="259" r:id="rId7"/>
    <p:sldId id="261" r:id="rId8"/>
    <p:sldId id="264" r:id="rId9"/>
    <p:sldId id="265" r:id="rId10"/>
    <p:sldId id="268" r:id="rId11"/>
    <p:sldId id="262" r:id="rId12"/>
    <p:sldId id="267" r:id="rId13"/>
    <p:sldId id="272" r:id="rId14"/>
    <p:sldId id="282" r:id="rId15"/>
    <p:sldId id="274" r:id="rId16"/>
    <p:sldId id="275" r:id="rId17"/>
    <p:sldId id="271" r:id="rId18"/>
    <p:sldId id="285" r:id="rId19"/>
    <p:sldId id="286" r:id="rId20"/>
    <p:sldId id="283" r:id="rId21"/>
    <p:sldId id="284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31F"/>
    <a:srgbClr val="C14243"/>
    <a:srgbClr val="807A77"/>
    <a:srgbClr val="009897"/>
    <a:srgbClr val="252320"/>
    <a:srgbClr val="9D0B7B"/>
    <a:srgbClr val="F19120"/>
    <a:srgbClr val="1DBBEA"/>
    <a:srgbClr val="62BB38"/>
    <a:srgbClr val="92C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95" autoAdjust="0"/>
  </p:normalViewPr>
  <p:slideViewPr>
    <p:cSldViewPr>
      <p:cViewPr varScale="1">
        <p:scale>
          <a:sx n="108" d="100"/>
          <a:sy n="108" d="100"/>
        </p:scale>
        <p:origin x="17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E7EC1-BC25-4F4A-837E-EEDDB23FE34B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7346-BB0E-44EB-A663-234E24D348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90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37346-BB0E-44EB-A663-234E24D348C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21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4611-E188-4932-910B-4FF8CB6BE205}" type="datetimeFigureOut">
              <a:rPr lang="fr-FR"/>
              <a:pPr>
                <a:defRPr/>
              </a:pPr>
              <a:t>11/10/2024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C471-CD9D-41A7-9808-8253566333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28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DCA2-CAEA-434A-B628-BBD97CDD9CBD}" type="datetimeFigureOut">
              <a:rPr lang="fr-FR"/>
              <a:pPr>
                <a:defRPr/>
              </a:pPr>
              <a:t>11/10/2024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D4B0-DA3D-4EEB-ABF0-E501497B1A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8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9683-0F5A-4163-B2E3-41B2E9133AA3}" type="datetimeFigureOut">
              <a:rPr lang="fr-FR"/>
              <a:pPr>
                <a:defRPr/>
              </a:pPr>
              <a:t>11/10/2024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A84B-ED97-4E94-B4E1-1096F4E0D7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7909-AB56-4E2E-A35D-4D75FDD564E0}" type="datetimeFigureOut">
              <a:rPr lang="fr-FR"/>
              <a:pPr>
                <a:defRPr/>
              </a:pPr>
              <a:t>11/10/2024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2702-71FD-478C-8ABB-00E2043F09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AB2F-D790-4E6F-88A9-DA5C76C57C29}" type="datetimeFigureOut">
              <a:rPr lang="fr-FR"/>
              <a:pPr>
                <a:defRPr/>
              </a:pPr>
              <a:t>11/10/2024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419B-D1D5-4EA7-85C7-8C4B738572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33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0E81-A132-422B-8383-AC0E42359289}" type="datetimeFigureOut">
              <a:rPr lang="fr-FR"/>
              <a:pPr>
                <a:defRPr/>
              </a:pPr>
              <a:t>11/10/2024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E2E1-A6B6-4F26-B06A-13DE15CFE1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68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6BCC-4108-4BE4-9D39-3DFA14528907}" type="datetimeFigureOut">
              <a:rPr lang="fr-FR"/>
              <a:pPr>
                <a:defRPr/>
              </a:pPr>
              <a:t>11/10/2024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EB09-07B6-4256-B353-8645FE8826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32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3B2B-7441-41E7-8825-B260D7103881}" type="datetimeFigureOut">
              <a:rPr lang="fr-FR"/>
              <a:pPr>
                <a:defRPr/>
              </a:pPr>
              <a:t>11/10/2024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293A-D3EC-40C4-86BF-28980BB689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63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1873-C42E-4FA9-96A2-D2FF70FFA4E7}" type="datetimeFigureOut">
              <a:rPr lang="fr-FR"/>
              <a:pPr>
                <a:defRPr/>
              </a:pPr>
              <a:t>11/10/2024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69B1-C8FD-446A-965C-195903FCD5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64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EF7E-EC6A-4222-A2D7-6E344B7272B5}" type="datetimeFigureOut">
              <a:rPr lang="fr-FR"/>
              <a:pPr>
                <a:defRPr/>
              </a:pPr>
              <a:t>11/10/2024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AEDD-7F61-47AD-AFA0-685A038239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07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69DD-FC4F-4AC2-B804-D93011214305}" type="datetimeFigureOut">
              <a:rPr lang="fr-FR"/>
              <a:pPr>
                <a:defRPr/>
              </a:pPr>
              <a:t>11/10/2024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18D7-FCA1-400B-8588-80133EE2BA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7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E376E3-1398-47AF-B5E0-BC311E8D82D4}" type="datetimeFigureOut">
              <a:rPr lang="fr-FR"/>
              <a:pPr>
                <a:defRPr/>
              </a:pPr>
              <a:t>11/10/2024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3C03DE-8CD6-4E7F-86D4-7481DC92F8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-lyon3.fr/etudes-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lyon3.fr/vos-contacts-au-service-des-relations-internationales" TargetMode="External"/><Relationship Id="rId2" Type="http://schemas.openxmlformats.org/officeDocument/2006/relationships/hyperlink" Target="mailto:mobilite-internationale-droit@univ-lyon3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cdedroit.univ-lyon3.fr/programmes-dechange" TargetMode="External"/><Relationship Id="rId4" Type="http://schemas.openxmlformats.org/officeDocument/2006/relationships/hyperlink" Target="mailto:bourses-internationales%40univ-lyon3.fr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tine.ferrari@univ-lyon3.fr" TargetMode="External"/><Relationship Id="rId3" Type="http://schemas.openxmlformats.org/officeDocument/2006/relationships/hyperlink" Target="mailto:frederique.ferrand@univ-lyon3.fr" TargetMode="External"/><Relationship Id="rId7" Type="http://schemas.openxmlformats.org/officeDocument/2006/relationships/hyperlink" Target="mailto:marion.del-bove@univ-lyon3.fr" TargetMode="External"/><Relationship Id="rId2" Type="http://schemas.openxmlformats.org/officeDocument/2006/relationships/hyperlink" Target="mailto:david.cumin@univ-lyon3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fthymia.lekkou@univ-lyon3.fr" TargetMode="External"/><Relationship Id="rId5" Type="http://schemas.openxmlformats.org/officeDocument/2006/relationships/hyperlink" Target="mailto:benjamin.ricou@univ-lyon3.fr" TargetMode="External"/><Relationship Id="rId4" Type="http://schemas.openxmlformats.org/officeDocument/2006/relationships/hyperlink" Target="mailto:marylou.francoise@univ-lyon3.fr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efthymia.lekkou@univ-lyon3.fr" TargetMode="External"/><Relationship Id="rId3" Type="http://schemas.openxmlformats.org/officeDocument/2006/relationships/hyperlink" Target="mailto:marylou.francoise@univ-lyon3.fr" TargetMode="External"/><Relationship Id="rId7" Type="http://schemas.openxmlformats.org/officeDocument/2006/relationships/hyperlink" Target="mailto:blandine.de-claviere@univ-lyon3.fr" TargetMode="External"/><Relationship Id="rId2" Type="http://schemas.openxmlformats.org/officeDocument/2006/relationships/hyperlink" Target="mailto:david.cumin@univ-lyon3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ion.del-bove@univ-lyon3.fr" TargetMode="External"/><Relationship Id="rId5" Type="http://schemas.openxmlformats.org/officeDocument/2006/relationships/hyperlink" Target="mailto:benjamin.ricou@univ-lyon3.fr" TargetMode="External"/><Relationship Id="rId4" Type="http://schemas.openxmlformats.org/officeDocument/2006/relationships/hyperlink" Target="mailto:kiara.neri@univ-lyon3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acdedroit.univ-lyon3.fr/programmes-dechang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acdedroit.univ-lyon3.fr/universites-partenair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acdedroit.univ-lyon3.fr/universites-partenair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99792" y="1988840"/>
            <a:ext cx="633670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0" b="1" dirty="0">
                <a:solidFill>
                  <a:srgbClr val="C14243"/>
                </a:solidFill>
                <a:latin typeface="Century Gothic" pitchFamily="34" charset="0"/>
              </a:rPr>
              <a:t>International </a:t>
            </a:r>
            <a:r>
              <a:rPr lang="fr-FR" sz="7500" b="1" dirty="0" err="1">
                <a:solidFill>
                  <a:srgbClr val="C14243"/>
                </a:solidFill>
                <a:latin typeface="Century Gothic" pitchFamily="34" charset="0"/>
              </a:rPr>
              <a:t>days</a:t>
            </a:r>
            <a:endParaRPr lang="fr-FR" sz="7500" b="1" dirty="0">
              <a:solidFill>
                <a:srgbClr val="C14243"/>
              </a:solidFill>
              <a:latin typeface="Century Gothic" pitchFamily="34" charset="0"/>
            </a:endParaRPr>
          </a:p>
          <a:p>
            <a:r>
              <a:rPr lang="fr-FR" sz="4500" dirty="0">
                <a:solidFill>
                  <a:srgbClr val="807A77"/>
                </a:solidFill>
                <a:latin typeface="Century Gothic" pitchFamily="34" charset="0"/>
              </a:rPr>
              <a:t>Faculté de droit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83768" y="5501843"/>
            <a:ext cx="4680520" cy="5693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500" dirty="0">
                <a:solidFill>
                  <a:srgbClr val="C14243"/>
                </a:solidFill>
                <a:latin typeface="Century Gothic" pitchFamily="34" charset="0"/>
              </a:rPr>
              <a:t>FACULTÉ DE </a:t>
            </a:r>
            <a:r>
              <a:rPr lang="fr-FR" sz="1500" b="1" dirty="0">
                <a:solidFill>
                  <a:srgbClr val="C14243"/>
                </a:solidFill>
                <a:latin typeface="Century Gothic" pitchFamily="34" charset="0"/>
              </a:rPr>
              <a:t>DROIT </a:t>
            </a:r>
            <a:endParaRPr lang="fr-FR" sz="1500" dirty="0">
              <a:solidFill>
                <a:srgbClr val="C14243"/>
              </a:solidFill>
              <a:latin typeface="Century Gothic" pitchFamily="34" charset="0"/>
            </a:endParaRPr>
          </a:p>
          <a:p>
            <a:r>
              <a:rPr lang="fr-FR" sz="1600" dirty="0">
                <a:solidFill>
                  <a:srgbClr val="C14243"/>
                </a:solidFill>
                <a:latin typeface="Century Gothic" pitchFamily="34" charset="0"/>
              </a:rPr>
              <a:t>mobilite-internationale-droit@univ-lyon3.fr</a:t>
            </a:r>
            <a:endParaRPr lang="fr-FR" sz="1500" dirty="0">
              <a:solidFill>
                <a:srgbClr val="C14243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1-Validation du M1 en échange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2-Validation d’un DU de droit comparé en échange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3356992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5. Phase de sélection en programme d’échange - </a:t>
            </a:r>
            <a:r>
              <a:rPr lang="fr-FR" b="1" dirty="0"/>
              <a:t>janvier – février 2025</a:t>
            </a:r>
            <a:endParaRPr lang="fr-FR" dirty="0"/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b="1" dirty="0">
                <a:solidFill>
                  <a:srgbClr val="C14243"/>
                </a:solidFill>
              </a:rPr>
              <a:t>Les entretiens de sélections ne se feront que pour les 3 premiers vœux de pays</a:t>
            </a:r>
          </a:p>
          <a:p>
            <a:endParaRPr lang="fr-FR" b="1" dirty="0">
              <a:solidFill>
                <a:srgbClr val="C14243"/>
              </a:solidFill>
            </a:endParaRP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! Pas de départ au semestre possible pour les DU en échange!</a:t>
            </a:r>
          </a:p>
        </p:txBody>
      </p:sp>
    </p:spTree>
    <p:extLst>
      <p:ext uri="{BB962C8B-B14F-4D97-AF65-F5344CB8AC3E}">
        <p14:creationId xmlns:p14="http://schemas.microsoft.com/office/powerpoint/2010/main" val="101958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12067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1-Validation du M1 en échange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2-Validation d’un DU de droit comparé en échange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1605" y="3212976"/>
            <a:ext cx="8997901" cy="237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6. Publication des affectations fermes et définitives chez les partenaires étrangers : </a:t>
            </a:r>
            <a:r>
              <a:rPr lang="fr-FR" b="1" dirty="0"/>
              <a:t>Février – Mars 2025 selon les zones géographiques</a:t>
            </a:r>
          </a:p>
          <a:p>
            <a:r>
              <a:rPr lang="fr-FR" dirty="0"/>
              <a:t>Affectation chez les partenaires basé sur un classement décidé par les référents académiques 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Attention! Les affectations définitives de la zone Amérique du nord/Australie/Nouvelle-Zélande se font en </a:t>
            </a:r>
            <a:r>
              <a:rPr lang="fr-FR" b="1" dirty="0">
                <a:solidFill>
                  <a:schemeClr val="tx2"/>
                </a:solidFill>
              </a:rPr>
              <a:t>janvier</a:t>
            </a:r>
          </a:p>
          <a:p>
            <a:pPr algn="ctr">
              <a:lnSpc>
                <a:spcPct val="150000"/>
              </a:lnSpc>
            </a:pPr>
            <a:r>
              <a:rPr lang="fr-FR" sz="1700" b="1" dirty="0">
                <a:solidFill>
                  <a:srgbClr val="C00000"/>
                </a:solidFill>
              </a:rPr>
              <a:t>1 seule affectation sera proposée, en cas de refus vous renoncez à votre mobilité</a:t>
            </a:r>
          </a:p>
        </p:txBody>
      </p:sp>
    </p:spTree>
    <p:extLst>
      <p:ext uri="{BB962C8B-B14F-4D97-AF65-F5344CB8AC3E}">
        <p14:creationId xmlns:p14="http://schemas.microsoft.com/office/powerpoint/2010/main" val="282423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87524" y="2014533"/>
            <a:ext cx="8568952" cy="36933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2025-2026 : </a:t>
            </a:r>
            <a:r>
              <a:rPr lang="fr-FR" dirty="0"/>
              <a:t>Réalisation </a:t>
            </a:r>
            <a:r>
              <a:rPr lang="fr-FR" u="sng" dirty="0"/>
              <a:t>de l’année universitaire complète</a:t>
            </a:r>
            <a:r>
              <a:rPr lang="fr-FR" dirty="0"/>
              <a:t> ou du semestre en échange chez le partenaire étranger après signature du contrat d’études en échange. </a:t>
            </a:r>
          </a:p>
          <a:p>
            <a:pPr algn="just"/>
            <a:endParaRPr lang="fr-FR" dirty="0"/>
          </a:p>
          <a:p>
            <a:pPr algn="just"/>
            <a:r>
              <a:rPr lang="fr-FR" b="1" u="sng" dirty="0">
                <a:solidFill>
                  <a:srgbClr val="C00000"/>
                </a:solidFill>
              </a:rPr>
              <a:t>Aucune réintégration en cours d’année universitaire</a:t>
            </a:r>
            <a:endParaRPr lang="fr-FR" dirty="0"/>
          </a:p>
          <a:p>
            <a:pPr algn="just"/>
            <a:br>
              <a:rPr lang="fr-FR" dirty="0"/>
            </a:br>
            <a:r>
              <a:rPr lang="fr-FR" dirty="0"/>
              <a:t>L’abandon par l’étudiant du projet de départ en échange ne </a:t>
            </a:r>
            <a:r>
              <a:rPr lang="fr-FR" b="1" dirty="0"/>
              <a:t>permet pas l’intégration du Master en présentiel </a:t>
            </a:r>
            <a:r>
              <a:rPr lang="fr-FR" dirty="0"/>
              <a:t>en 2025-2026 (que cet abandon ait lieu avant départ ou en cours d’année).</a:t>
            </a:r>
          </a:p>
          <a:p>
            <a:pPr algn="just"/>
            <a:endParaRPr lang="fr-FR" dirty="0"/>
          </a:p>
          <a:p>
            <a:pPr algn="ctr"/>
            <a:r>
              <a:rPr lang="fr-FR" b="1" dirty="0">
                <a:solidFill>
                  <a:srgbClr val="AE131F"/>
                </a:solidFill>
              </a:rPr>
              <a:t>Une fois votre départ en échange confirmé, il est de votre responsabilité de respecter votre engagement de mobilité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900718-E7B8-49FB-BE9E-932962F12B01}"/>
              </a:ext>
            </a:extLst>
          </p:cNvPr>
          <p:cNvSpPr txBox="1"/>
          <p:nvPr/>
        </p:nvSpPr>
        <p:spPr>
          <a:xfrm>
            <a:off x="359532" y="112474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7. Réunion pédagogique obligatoire de préparation au départ + validation du contrat d’étude – </a:t>
            </a:r>
            <a:r>
              <a:rPr lang="fr-FR" i="1" dirty="0" err="1"/>
              <a:t>learning</a:t>
            </a:r>
            <a:r>
              <a:rPr lang="fr-FR" i="1" dirty="0"/>
              <a:t> agreement : </a:t>
            </a:r>
            <a:r>
              <a:rPr lang="fr-FR" b="1" dirty="0"/>
              <a:t>février - avril 2025 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97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3- Tests de langue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6099" y="2521352"/>
            <a:ext cx="8997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Privilégier le TOEFL car certains partenaires n’acceptent pas le Cambridge ou TOEIC</a:t>
            </a:r>
          </a:p>
          <a:p>
            <a:endParaRPr lang="fr-FR" dirty="0"/>
          </a:p>
          <a:p>
            <a:r>
              <a:rPr lang="fr-FR" dirty="0"/>
              <a:t>Pour connaitre les niveaux de langues requis par partenaire, rendez-vous sur le site internet des échanges internationaux : </a:t>
            </a:r>
            <a:r>
              <a:rPr lang="fr-FR" dirty="0">
                <a:solidFill>
                  <a:srgbClr val="C1424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https://www.univ-lyon3.fr/etudes-1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algn="ctr"/>
            <a:r>
              <a:rPr lang="fr-FR" b="1" dirty="0">
                <a:solidFill>
                  <a:srgbClr val="AE131F"/>
                </a:solidFill>
              </a:rPr>
              <a:t>Attention!</a:t>
            </a:r>
          </a:p>
          <a:p>
            <a:pPr algn="ctr"/>
            <a:r>
              <a:rPr lang="fr-FR" b="1" dirty="0">
                <a:solidFill>
                  <a:srgbClr val="AE131F"/>
                </a:solidFill>
              </a:rPr>
              <a:t>Vous devez nous envoyer votre score avant le 6 janvier 2025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79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4- Learning Agreement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6099" y="2521352"/>
            <a:ext cx="8997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Votre LA doit être validé par votre enseignant référent avant le début des cours.</a:t>
            </a:r>
            <a:br>
              <a:rPr lang="fr-FR" dirty="0"/>
            </a:br>
            <a:endParaRPr lang="fr-FR" dirty="0"/>
          </a:p>
          <a:p>
            <a:r>
              <a:rPr lang="fr-FR" dirty="0"/>
              <a:t>En cas de modification, vous devez renvoyer une nouvelle version à votre enseignant référent ainsi que le pôle mobilité de la faculté de droit.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Il est primordial d’envoyer votre LA signé et à jour au pôle mobilité de la fac de droit auquel cas il ne sera pas possible de transcrire votre relevé de notes.</a:t>
            </a:r>
          </a:p>
        </p:txBody>
      </p:sp>
    </p:spTree>
    <p:extLst>
      <p:ext uri="{BB962C8B-B14F-4D97-AF65-F5344CB8AC3E}">
        <p14:creationId xmlns:p14="http://schemas.microsoft.com/office/powerpoint/2010/main" val="27756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4- Erasmus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A4A5F6B-10B0-4182-B6BF-0DB3E1BDF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62476"/>
            <a:ext cx="4430356" cy="57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3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4- Hors Erasmus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63FE7C-76F8-4657-8563-B954259D3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43" y="548680"/>
            <a:ext cx="451724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5- Contacts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3793" y="2708920"/>
            <a:ext cx="8516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Pôle mobilité: </a:t>
            </a:r>
            <a:r>
              <a:rPr lang="fr-FR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mobilite-internationale-droit@univ-lyon3.fr</a:t>
            </a:r>
            <a:endParaRPr lang="fr-FR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Service général des RI: voir </a:t>
            </a:r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</a:t>
            </a:r>
            <a:r>
              <a:rPr lang="fr-FR" dirty="0"/>
              <a:t> des contacts par zone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Service des bourses: </a:t>
            </a:r>
            <a:r>
              <a:rPr lang="fr-FR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bourses-internationales@univ-lyon3.fr</a:t>
            </a:r>
            <a:r>
              <a:rPr lang="fr-FR" dirty="0">
                <a:solidFill>
                  <a:srgbClr val="C00000"/>
                </a:solidFill>
              </a:rPr>
              <a:t> 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plus d’informations, pensez bien à consulter notre FAQ disponible sur notre page : </a:t>
            </a:r>
            <a:r>
              <a:rPr lang="fr-FR" dirty="0">
                <a:solidFill>
                  <a:srgbClr val="AE131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https://facdedroit.univ-lyon3.fr/programmes-dechange</a:t>
            </a:r>
            <a:r>
              <a:rPr lang="fr-FR" dirty="0">
                <a:solidFill>
                  <a:srgbClr val="AE131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034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9531" y="106385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5- Référents académiques de zone</a:t>
            </a:r>
          </a:p>
          <a:p>
            <a:pPr algn="ctr"/>
            <a:r>
              <a:rPr lang="fr-FR" sz="2800" b="1" dirty="0">
                <a:solidFill>
                  <a:srgbClr val="C14243"/>
                </a:solidFill>
                <a:latin typeface="Century Gothic" pitchFamily="34" charset="0"/>
              </a:rPr>
              <a:t>EUROPE</a:t>
            </a:r>
            <a:endParaRPr lang="fr-FR" sz="3600" b="1" dirty="0">
              <a:solidFill>
                <a:srgbClr val="C14243"/>
              </a:solidFill>
              <a:latin typeface="Century Gothic" pitchFamily="34" charset="0"/>
            </a:endParaRP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5668" y="2249579"/>
            <a:ext cx="8516679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fr-FR" dirty="0"/>
              <a:t>Etudiants RI (toutes zones confondues)</a:t>
            </a:r>
          </a:p>
          <a:p>
            <a:r>
              <a:rPr lang="fr-FR" dirty="0">
                <a:solidFill>
                  <a:srgbClr val="C1424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 CUMIN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Allemagne/ Autriche/ Suisse Germanophone</a:t>
            </a:r>
          </a:p>
          <a:p>
            <a:pPr lvl="0"/>
            <a:r>
              <a:rPr lang="fr-FR" dirty="0">
                <a:solidFill>
                  <a:srgbClr val="C1424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Frédérique FERRAND</a:t>
            </a:r>
            <a:endParaRPr lang="fr-FR" dirty="0">
              <a:solidFill>
                <a:srgbClr val="C14243"/>
              </a:solidFill>
            </a:endParaRPr>
          </a:p>
          <a:p>
            <a:pPr lvl="0"/>
            <a:endParaRPr lang="fr-FR" dirty="0"/>
          </a:p>
          <a:p>
            <a:pPr lvl="0"/>
            <a:r>
              <a:rPr lang="fr-FR" dirty="0"/>
              <a:t> Espagne/ Portugal</a:t>
            </a:r>
          </a:p>
          <a:p>
            <a:r>
              <a:rPr lang="fr-FR" dirty="0">
                <a:solidFill>
                  <a:srgbClr val="C1424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Marylou FRANCOISE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 Europe continentale/ pays nordiques</a:t>
            </a:r>
            <a:br>
              <a:rPr lang="fr-FR" dirty="0"/>
            </a:br>
            <a:r>
              <a:rPr lang="fr-FR" dirty="0">
                <a:solidFill>
                  <a:srgbClr val="C1424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 RICOU</a:t>
            </a:r>
            <a:endParaRPr lang="fr-FR" dirty="0">
              <a:solidFill>
                <a:srgbClr val="C14243"/>
              </a:solidFill>
            </a:endParaRPr>
          </a:p>
          <a:p>
            <a:pPr lvl="0"/>
            <a:endParaRPr lang="fr-FR" dirty="0"/>
          </a:p>
          <a:p>
            <a:pPr lvl="0"/>
            <a:r>
              <a:rPr lang="fr-FR" dirty="0"/>
              <a:t>Grèce</a:t>
            </a:r>
          </a:p>
          <a:p>
            <a:r>
              <a:rPr lang="fr-FR" dirty="0">
                <a:solidFill>
                  <a:srgbClr val="C1424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Efthymia LEKKOU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Irlande/ Islande</a:t>
            </a:r>
          </a:p>
          <a:p>
            <a:r>
              <a:rPr lang="fr-FR" u="sng" dirty="0">
                <a:solidFill>
                  <a:srgbClr val="C1424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Marion DEL BOVE</a:t>
            </a:r>
            <a:r>
              <a:rPr lang="fr-FR" u="sng" dirty="0">
                <a:solidFill>
                  <a:srgbClr val="C14243"/>
                </a:solidFill>
              </a:rPr>
              <a:t> / Blandine DE CLAVIERE</a:t>
            </a:r>
          </a:p>
          <a:p>
            <a:endParaRPr lang="fr-FR" dirty="0"/>
          </a:p>
          <a:p>
            <a:pPr lvl="0"/>
            <a:r>
              <a:rPr lang="fr-FR" dirty="0"/>
              <a:t>Italie</a:t>
            </a:r>
          </a:p>
          <a:p>
            <a:r>
              <a:rPr lang="fr-FR" dirty="0">
                <a:solidFill>
                  <a:srgbClr val="C1424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Christine FERRARI-BREEUR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Pays de l’est de l’Europe</a:t>
            </a:r>
          </a:p>
          <a:p>
            <a:r>
              <a:rPr lang="fr-FR" dirty="0">
                <a:solidFill>
                  <a:srgbClr val="C1424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Marion DEL BOVE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95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9531" y="106385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5- Référents académiques de zone</a:t>
            </a:r>
          </a:p>
          <a:p>
            <a:pPr algn="ctr"/>
            <a:r>
              <a:rPr lang="fr-FR" sz="2800" b="1" dirty="0">
                <a:solidFill>
                  <a:srgbClr val="C14243"/>
                </a:solidFill>
                <a:latin typeface="Century Gothic" pitchFamily="34" charset="0"/>
              </a:rPr>
              <a:t>HORS EUROPE</a:t>
            </a:r>
            <a:endParaRPr lang="fr-FR" sz="3600" b="1" dirty="0">
              <a:solidFill>
                <a:srgbClr val="C14243"/>
              </a:solidFill>
              <a:latin typeface="Century Gothic" pitchFamily="34" charset="0"/>
            </a:endParaRP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5668" y="2249579"/>
            <a:ext cx="8516679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fr-FR" dirty="0"/>
              <a:t>Etudiants RI (toutes zones confondues)</a:t>
            </a:r>
          </a:p>
          <a:p>
            <a:r>
              <a:rPr lang="fr-FR" dirty="0">
                <a:solidFill>
                  <a:srgbClr val="C1424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 CUMIN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Amérique latine</a:t>
            </a:r>
          </a:p>
          <a:p>
            <a:r>
              <a:rPr lang="fr-FR" dirty="0">
                <a:solidFill>
                  <a:srgbClr val="C1424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Marylou FRANCOISE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Asie</a:t>
            </a:r>
          </a:p>
          <a:p>
            <a:r>
              <a:rPr lang="fr-FR" dirty="0">
                <a:solidFill>
                  <a:srgbClr val="C1424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Marylou FRANCOISE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Etats-Unis/ Canada/ Afrique du sud/ Australie/ Nouvelle-Zélande</a:t>
            </a:r>
          </a:p>
          <a:p>
            <a:r>
              <a:rPr lang="fr-FR" dirty="0">
                <a:solidFill>
                  <a:srgbClr val="C1424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Kiara NERI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Moyen-Orient</a:t>
            </a:r>
          </a:p>
          <a:p>
            <a:r>
              <a:rPr lang="fr-FR" dirty="0">
                <a:solidFill>
                  <a:srgbClr val="C1424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 RICOU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Royaume-Uni</a:t>
            </a:r>
          </a:p>
          <a:p>
            <a:r>
              <a:rPr lang="fr-FR" dirty="0">
                <a:solidFill>
                  <a:srgbClr val="C1424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Marion DEL BOVE</a:t>
            </a:r>
            <a:r>
              <a:rPr lang="fr-FR" dirty="0">
                <a:solidFill>
                  <a:srgbClr val="C14243"/>
                </a:solidFill>
              </a:rPr>
              <a:t> / </a:t>
            </a:r>
            <a:r>
              <a:rPr lang="fr-FR" dirty="0">
                <a:solidFill>
                  <a:srgbClr val="C1424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Blandine DE CLAVIERE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pPr lvl="0"/>
            <a:r>
              <a:rPr lang="fr-FR" dirty="0"/>
              <a:t>Turquie</a:t>
            </a:r>
          </a:p>
          <a:p>
            <a:r>
              <a:rPr lang="fr-FR" dirty="0">
                <a:solidFill>
                  <a:srgbClr val="C1424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Efthymia LEKKOU</a:t>
            </a:r>
            <a:endParaRPr lang="fr-FR" dirty="0">
              <a:solidFill>
                <a:srgbClr val="C142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7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1-Validation du M1 en échange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2924944"/>
            <a:ext cx="874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Vérification de l’ouverture du Master souhaité aux programmes d’échanges universitaires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fr-FR" dirty="0">
                <a:solidFill>
                  <a:schemeClr val="tx2"/>
                </a:solidFill>
                <a:sym typeface="Wingdings" panose="05000000000000000000" pitchFamily="2" charset="2"/>
              </a:rPr>
              <a:t>Information </a:t>
            </a:r>
            <a:r>
              <a:rPr lang="fr-FR" dirty="0">
                <a:solidFill>
                  <a:schemeClr val="tx2"/>
                </a:solidFill>
              </a:rPr>
              <a:t>sur le </a:t>
            </a:r>
            <a:r>
              <a:rPr lang="fr-FR" u="sng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internet du pôle international de la faculté de </a:t>
            </a:r>
            <a:r>
              <a:rPr lang="fr-FR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droit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fr-FR" dirty="0">
                <a:solidFill>
                  <a:schemeClr val="tx2"/>
                </a:solidFill>
              </a:rPr>
              <a:t>Possibilité de partir au semestre ou à l’année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6- Zones fermées à la mobilité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3793" y="2780928"/>
            <a:ext cx="8516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Il ne sera pas possible de partir en échange en 2025-2026 dans les pays suivants:</a:t>
            </a:r>
          </a:p>
          <a:p>
            <a:endParaRPr lang="fr-FR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Hongrie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Israël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Russie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Ukraine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06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6- Liste des partenaires ouverts à la mobilité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3793" y="2780928"/>
            <a:ext cx="8516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Vous pouvez retrouver la liste de tous nos partenaires ouverts aux échanges en Droit ou Sciences Politiques (RI) sur notre pages:</a:t>
            </a:r>
          </a:p>
          <a:p>
            <a:r>
              <a:rPr lang="fr-FR" dirty="0">
                <a:solidFill>
                  <a:srgbClr val="C1424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https://facdedroit.univ-lyon3.fr/universites-partenaires</a:t>
            </a:r>
            <a:endParaRPr lang="fr-FR" dirty="0">
              <a:solidFill>
                <a:srgbClr val="C14243"/>
              </a:solidFill>
            </a:endParaRPr>
          </a:p>
          <a:p>
            <a:endParaRPr lang="fr-FR" dirty="0"/>
          </a:p>
          <a:p>
            <a:r>
              <a:rPr lang="fr-FR" dirty="0"/>
              <a:t>Vous trouverez également récapitulatif du nombre de places, disciplines disponibles et niveau d’études requis par partenaire.</a:t>
            </a:r>
          </a:p>
          <a:p>
            <a:endParaRPr lang="fr-FR" dirty="0"/>
          </a:p>
          <a:p>
            <a:r>
              <a:rPr lang="fr-FR" dirty="0"/>
              <a:t>Exemple : Pays-Bas - Leiden : Droit uniquement (Licence/ Master) – approx. 2 places disponibles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8ADA73-3989-4A1F-A673-7A2AF795C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831"/>
          <a:stretch/>
        </p:blipFill>
        <p:spPr>
          <a:xfrm>
            <a:off x="2668092" y="5090789"/>
            <a:ext cx="3689162" cy="1104921"/>
          </a:xfrm>
          <a:prstGeom prst="rect">
            <a:avLst/>
          </a:prstGeom>
        </p:spPr>
      </p:pic>
      <p:pic>
        <p:nvPicPr>
          <p:cNvPr id="6" name="Graphique 5" descr="Retour avec un remplissage uni">
            <a:extLst>
              <a:ext uri="{FF2B5EF4-FFF2-40B4-BE49-F238E27FC236}">
                <a16:creationId xmlns:a16="http://schemas.microsoft.com/office/drawing/2014/main" id="{FCC0321F-B034-45B9-857E-36C06F26B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2115" flipV="1">
            <a:off x="1992586" y="5302254"/>
            <a:ext cx="653648" cy="6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8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7- 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6099" y="2521352"/>
            <a:ext cx="514598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 err="1"/>
              <a:t>Peco</a:t>
            </a:r>
            <a:r>
              <a:rPr lang="fr-FR" sz="1900" b="1" u="sng" dirty="0"/>
              <a:t> (Pays d’Europe Centrale et Orientale)</a:t>
            </a:r>
          </a:p>
          <a:p>
            <a:endParaRPr lang="fr-FR" sz="1900" dirty="0"/>
          </a:p>
          <a:p>
            <a:r>
              <a:rPr lang="fr-FR" b="1" dirty="0">
                <a:solidFill>
                  <a:srgbClr val="C14243"/>
                </a:solidFill>
              </a:rPr>
              <a:t>Lituanie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Mykolas</a:t>
            </a:r>
            <a:r>
              <a:rPr lang="fr-FR" dirty="0"/>
              <a:t> </a:t>
            </a:r>
            <a:r>
              <a:rPr lang="fr-FR" dirty="0" err="1"/>
              <a:t>Romeris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Roumanie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Université Alexandru Ioan Cuza Iasi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Université de Bucarest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Slovaquie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Comenius </a:t>
            </a:r>
            <a:r>
              <a:rPr lang="fr-FR" dirty="0" err="1"/>
              <a:t>University</a:t>
            </a:r>
            <a:r>
              <a:rPr lang="fr-FR" dirty="0"/>
              <a:t> in Bratislava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Erasmus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605148-286A-49CB-A5C4-7CA148D12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t="1" r="41658" b="-453"/>
          <a:stretch/>
        </p:blipFill>
        <p:spPr>
          <a:xfrm>
            <a:off x="5302939" y="527311"/>
            <a:ext cx="1125753" cy="24168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B50380-154E-4598-AE5D-29C58E11CC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1" r="46081"/>
          <a:stretch/>
        </p:blipFill>
        <p:spPr>
          <a:xfrm>
            <a:off x="6526131" y="537356"/>
            <a:ext cx="1125753" cy="23976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BE416FD-AACF-4711-BF3D-4029DC3E9B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-576" r="56887" b="576"/>
          <a:stretch/>
        </p:blipFill>
        <p:spPr>
          <a:xfrm>
            <a:off x="7740599" y="526317"/>
            <a:ext cx="1157447" cy="241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2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7- 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796" y="2348880"/>
            <a:ext cx="514598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/>
              <a:t>Amérique Latine</a:t>
            </a:r>
          </a:p>
          <a:p>
            <a:endParaRPr lang="fr-FR" sz="1900" dirty="0"/>
          </a:p>
          <a:p>
            <a:r>
              <a:rPr lang="fr-FR" b="1" dirty="0">
                <a:solidFill>
                  <a:srgbClr val="C14243"/>
                </a:solidFill>
              </a:rPr>
              <a:t>Argentine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Pontifica</a:t>
            </a:r>
            <a:r>
              <a:rPr lang="fr-FR" sz="1700" dirty="0"/>
              <a:t> </a:t>
            </a: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Católica</a:t>
            </a:r>
            <a:r>
              <a:rPr lang="fr-FR" sz="1700" dirty="0"/>
              <a:t> Argentina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Austral, Campus Pilar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San Andrés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del</a:t>
            </a:r>
            <a:r>
              <a:rPr lang="fr-FR" sz="1700" dirty="0"/>
              <a:t> Salvador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Bolivie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Universidad Católica Boliviana San Pablo</a:t>
            </a:r>
            <a:endParaRPr lang="fr-F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Uruguay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Católica</a:t>
            </a:r>
            <a:r>
              <a:rPr lang="fr-FR" sz="1700" dirty="0"/>
              <a:t> </a:t>
            </a:r>
            <a:r>
              <a:rPr lang="fr-FR" sz="1700" dirty="0" err="1"/>
              <a:t>del</a:t>
            </a:r>
            <a:r>
              <a:rPr lang="fr-FR" sz="1700" dirty="0"/>
              <a:t> Uruguay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de la région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48144E-4B45-4F46-BC13-CB94106B6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7" r="42176"/>
          <a:stretch/>
        </p:blipFill>
        <p:spPr>
          <a:xfrm>
            <a:off x="5292079" y="543575"/>
            <a:ext cx="1122685" cy="23914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BEEADAB-4F61-46BB-9A6C-DD9E171CA2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r="41484"/>
          <a:stretch/>
        </p:blipFill>
        <p:spPr>
          <a:xfrm>
            <a:off x="6552789" y="543575"/>
            <a:ext cx="1076444" cy="23996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E075244-7D79-4D85-972A-DF58086144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 r="39988"/>
          <a:stretch/>
        </p:blipFill>
        <p:spPr>
          <a:xfrm>
            <a:off x="7720776" y="543575"/>
            <a:ext cx="1171704" cy="24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0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7- 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796" y="2348880"/>
            <a:ext cx="5145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/>
              <a:t>Amérique Latine</a:t>
            </a:r>
          </a:p>
          <a:p>
            <a:endParaRPr lang="fr-FR" sz="1900" dirty="0"/>
          </a:p>
          <a:p>
            <a:r>
              <a:rPr lang="fr-FR" b="1" dirty="0">
                <a:solidFill>
                  <a:srgbClr val="C14243"/>
                </a:solidFill>
              </a:rPr>
              <a:t>Brésil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Université de São Paolo (USP)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Pontificia Universidade Católica de Rio de Janeiro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Universidade</a:t>
            </a:r>
            <a:r>
              <a:rPr lang="fr-FR" sz="1700" dirty="0"/>
              <a:t> </a:t>
            </a:r>
            <a:r>
              <a:rPr lang="fr-FR" sz="1700" dirty="0" err="1"/>
              <a:t>Federal</a:t>
            </a:r>
            <a:r>
              <a:rPr lang="fr-FR" sz="1700" dirty="0"/>
              <a:t> da Bahia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Universidad Federal do Rio de Janeiro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/>
          </a:p>
          <a:p>
            <a:r>
              <a:rPr lang="fr-FR" b="1" dirty="0">
                <a:solidFill>
                  <a:srgbClr val="C14243"/>
                </a:solidFill>
              </a:rPr>
              <a:t>Panama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de Panamá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de la région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8D839E-E4BC-48D0-A33D-9041E115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339" r="43956" b="-339"/>
          <a:stretch/>
        </p:blipFill>
        <p:spPr>
          <a:xfrm>
            <a:off x="5384323" y="543818"/>
            <a:ext cx="1700770" cy="23996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B978179-04AC-4CA7-8024-2163647B0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7"/>
          <a:stretch/>
        </p:blipFill>
        <p:spPr>
          <a:xfrm>
            <a:off x="7222639" y="543818"/>
            <a:ext cx="1700770" cy="23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8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7- 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796" y="2348880"/>
            <a:ext cx="51459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/>
              <a:t>Amérique Latine</a:t>
            </a:r>
          </a:p>
          <a:p>
            <a:endParaRPr lang="fr-FR" sz="1900" dirty="0"/>
          </a:p>
          <a:p>
            <a:r>
              <a:rPr lang="fr-FR" b="1" dirty="0">
                <a:solidFill>
                  <a:srgbClr val="C14243"/>
                </a:solidFill>
              </a:rPr>
              <a:t>Chili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Católica</a:t>
            </a:r>
            <a:r>
              <a:rPr lang="fr-FR" sz="1700" dirty="0"/>
              <a:t> de Chile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de Los 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Diego Portales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Mayor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Pontifica</a:t>
            </a:r>
            <a:r>
              <a:rPr lang="fr-FR" sz="1700" dirty="0"/>
              <a:t> </a:t>
            </a: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Católica</a:t>
            </a:r>
            <a:r>
              <a:rPr lang="fr-FR" sz="1700" dirty="0"/>
              <a:t> de Valparaíso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Colombie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del</a:t>
            </a:r>
            <a:r>
              <a:rPr lang="fr-FR" sz="1700" dirty="0"/>
              <a:t> Rosario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Pontificia</a:t>
            </a:r>
            <a:r>
              <a:rPr lang="fr-FR" sz="1700" dirty="0"/>
              <a:t> </a:t>
            </a:r>
            <a:r>
              <a:rPr lang="fr-FR" sz="1700" dirty="0" err="1"/>
              <a:t>Bolivariana</a:t>
            </a:r>
            <a:endParaRPr lang="fr-F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de los Andes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de la région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E75B5C-3C52-4776-8051-3E48FACE0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0"/>
          <a:stretch/>
        </p:blipFill>
        <p:spPr>
          <a:xfrm>
            <a:off x="5364087" y="586087"/>
            <a:ext cx="1728193" cy="23996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278C02-B0D3-4225-911D-37CE3EFD48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t="709" r="40756" b="-709"/>
          <a:stretch/>
        </p:blipFill>
        <p:spPr>
          <a:xfrm>
            <a:off x="7210583" y="603099"/>
            <a:ext cx="1728194" cy="23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94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7- 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796" y="2348880"/>
            <a:ext cx="514598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/>
              <a:t>Amérique Latine</a:t>
            </a:r>
          </a:p>
          <a:p>
            <a:endParaRPr lang="fr-FR" sz="1900" dirty="0"/>
          </a:p>
          <a:p>
            <a:r>
              <a:rPr lang="fr-FR" sz="1600" b="1" dirty="0">
                <a:solidFill>
                  <a:srgbClr val="C14243"/>
                </a:solidFill>
              </a:rPr>
              <a:t>Mexique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Universidad Iberoamericana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Instituto </a:t>
            </a:r>
            <a:r>
              <a:rPr lang="fr-FR" sz="1600" dirty="0" err="1"/>
              <a:t>Tecnológico</a:t>
            </a:r>
            <a:r>
              <a:rPr lang="fr-FR" sz="1600" dirty="0"/>
              <a:t> de Monterrey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Benemérita Universidad Autónoma de Puebla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Universidad de las Américas Puebla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Universidad</a:t>
            </a:r>
            <a:r>
              <a:rPr lang="fr-FR" sz="1600" dirty="0"/>
              <a:t> de Guadalajara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Universidad</a:t>
            </a:r>
            <a:r>
              <a:rPr lang="fr-FR" sz="1600" dirty="0"/>
              <a:t> </a:t>
            </a:r>
            <a:r>
              <a:rPr lang="fr-FR" sz="1600" dirty="0" err="1"/>
              <a:t>Panamericana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b="1" dirty="0">
                <a:solidFill>
                  <a:srgbClr val="C14243"/>
                </a:solidFill>
              </a:rPr>
              <a:t>Pérou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Pontificia Universidad Católica del Perú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Universidad</a:t>
            </a:r>
            <a:r>
              <a:rPr lang="fr-FR" sz="1600" dirty="0"/>
              <a:t> Ricardo Palma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Universidad</a:t>
            </a:r>
            <a:r>
              <a:rPr lang="fr-FR" sz="1600" dirty="0"/>
              <a:t> de Lima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de la région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B77F0DE-6A1C-4485-A814-3F4C77BB9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-130" r="43875" b="130"/>
          <a:stretch/>
        </p:blipFill>
        <p:spPr>
          <a:xfrm>
            <a:off x="5282220" y="603099"/>
            <a:ext cx="1728194" cy="23826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53B125F-5391-4B4A-81C6-F5C1DD20EE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r="41129"/>
          <a:stretch/>
        </p:blipFill>
        <p:spPr>
          <a:xfrm>
            <a:off x="7199729" y="599396"/>
            <a:ext cx="1728194" cy="23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6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33936" y="1266164"/>
            <a:ext cx="334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Merci!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0914E1-CE4D-4855-9716-5ABE1E2F4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5" y="1472807"/>
            <a:ext cx="5216513" cy="39123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9E7CD70-7AC5-4776-8900-9B0F230CC60C}"/>
              </a:ext>
            </a:extLst>
          </p:cNvPr>
          <p:cNvSpPr txBox="1"/>
          <p:nvPr/>
        </p:nvSpPr>
        <p:spPr>
          <a:xfrm>
            <a:off x="179512" y="2062004"/>
            <a:ext cx="38884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Pôle mobilité:</a:t>
            </a:r>
          </a:p>
          <a:p>
            <a:endParaRPr lang="fr-FR" dirty="0"/>
          </a:p>
          <a:p>
            <a:r>
              <a:rPr lang="fr-FR" sz="1600" b="1" dirty="0">
                <a:solidFill>
                  <a:srgbClr val="C14243"/>
                </a:solidFill>
              </a:rPr>
              <a:t>Laurent Eck </a:t>
            </a:r>
          </a:p>
          <a:p>
            <a:r>
              <a:rPr lang="fr-FR" sz="1600" dirty="0"/>
              <a:t>Assesseur du doyen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C14243"/>
                </a:solidFill>
              </a:rPr>
              <a:t>Anne-Sophie Berthier</a:t>
            </a:r>
          </a:p>
          <a:p>
            <a:r>
              <a:rPr lang="fr-FR" sz="1600" dirty="0"/>
              <a:t>Responsable pôle international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C14243"/>
                </a:solidFill>
              </a:rPr>
              <a:t>Julie Perez</a:t>
            </a:r>
          </a:p>
          <a:p>
            <a:r>
              <a:rPr lang="fr-FR" sz="1600" dirty="0"/>
              <a:t>Coordinatrice pôle international </a:t>
            </a:r>
            <a:r>
              <a:rPr lang="fr-FR" sz="1600" b="1" dirty="0"/>
              <a:t>Manufacture des Tabacs</a:t>
            </a:r>
            <a:endParaRPr lang="fr-FR" sz="1600" dirty="0"/>
          </a:p>
          <a:p>
            <a:endParaRPr lang="fr-FR" sz="1600" dirty="0"/>
          </a:p>
          <a:p>
            <a:r>
              <a:rPr lang="fr-FR" sz="1600" b="1" dirty="0">
                <a:solidFill>
                  <a:srgbClr val="C14243"/>
                </a:solidFill>
              </a:rPr>
              <a:t>Pauline </a:t>
            </a:r>
            <a:r>
              <a:rPr lang="fr-FR" sz="1600" b="1" dirty="0" err="1">
                <a:solidFill>
                  <a:srgbClr val="C14243"/>
                </a:solidFill>
              </a:rPr>
              <a:t>Ribas</a:t>
            </a:r>
            <a:endParaRPr lang="fr-FR" sz="1600" b="1" dirty="0">
              <a:solidFill>
                <a:srgbClr val="C14243"/>
              </a:solidFill>
            </a:endParaRPr>
          </a:p>
          <a:p>
            <a:r>
              <a:rPr lang="fr-FR" sz="1600" dirty="0"/>
              <a:t>Coordinatrice pôle international</a:t>
            </a:r>
          </a:p>
          <a:p>
            <a:r>
              <a:rPr lang="fr-FR" sz="1600" b="1" dirty="0"/>
              <a:t>Quais Claude Bernard</a:t>
            </a:r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72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979712" y="20984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14243"/>
                </a:solidFill>
                <a:latin typeface="Century Gothic" pitchFamily="34" charset="0"/>
              </a:rPr>
              <a:t>1-Liste des M1 ouverts aux échanges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03648" y="4057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3EFB37-1C1E-492C-8268-A8F2327522F5}"/>
              </a:ext>
            </a:extLst>
          </p:cNvPr>
          <p:cNvSpPr txBox="1"/>
          <p:nvPr/>
        </p:nvSpPr>
        <p:spPr>
          <a:xfrm>
            <a:off x="4644008" y="733346"/>
            <a:ext cx="3816424" cy="5262979"/>
          </a:xfrm>
          <a:prstGeom prst="rect">
            <a:avLst/>
          </a:prstGeom>
          <a:noFill/>
          <a:effectLst>
            <a:softEdge rad="533400"/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/>
              <a:t>Master Droit Notarial International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Master Droit privé </a:t>
            </a:r>
            <a:r>
              <a:rPr lang="fr-FR" sz="1600" i="1" u="sng" dirty="0">
                <a:solidFill>
                  <a:schemeClr val="accent6">
                    <a:lumMod val="50000"/>
                  </a:schemeClr>
                </a:solidFill>
              </a:rPr>
              <a:t>parcours</a:t>
            </a: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Droit de la famille/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Droit civil approfondi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/Droit Immobilier/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Droit rural/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Master Droit pénal et sciences criminelles</a:t>
            </a:r>
            <a:r>
              <a:rPr lang="fr-FR" sz="1600" dirty="0"/>
              <a:t> </a:t>
            </a:r>
            <a:r>
              <a:rPr lang="fr-FR" sz="1600" i="1" u="sng" dirty="0">
                <a:solidFill>
                  <a:schemeClr val="accent6">
                    <a:lumMod val="50000"/>
                  </a:schemeClr>
                </a:solidFill>
              </a:rPr>
              <a:t>parcours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: Sécurité intérieure/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Pénologie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Master Droit public </a:t>
            </a:r>
            <a:r>
              <a:rPr lang="fr-FR" sz="1600" i="1" u="sng" dirty="0">
                <a:solidFill>
                  <a:schemeClr val="accent6">
                    <a:lumMod val="50000"/>
                  </a:schemeClr>
                </a:solidFill>
              </a:rPr>
              <a:t>parcours: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Contrats, construction et propriétés publiques/ 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droit de l’environnement et urbanisme/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 Droit Public des Affaires/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Droit public Fondamental </a:t>
            </a:r>
            <a:r>
              <a:rPr lang="fr-FR" sz="1600" b="1" dirty="0"/>
              <a:t>Master Droit social </a:t>
            </a:r>
            <a:r>
              <a:rPr lang="fr-FR" sz="1600" i="1" u="sng" dirty="0">
                <a:solidFill>
                  <a:schemeClr val="accent6">
                    <a:lumMod val="50000"/>
                  </a:schemeClr>
                </a:solidFill>
              </a:rPr>
              <a:t>parcours: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Droit de la protection sociale DPSE/ 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Droit social et relations du travail DSRT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Master Histoire du Droit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Master Relations internationales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 tous</a:t>
            </a: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les parcours </a:t>
            </a:r>
            <a:r>
              <a:rPr lang="fr-FR" sz="1600" u="sng" dirty="0">
                <a:solidFill>
                  <a:srgbClr val="C00000"/>
                </a:solidFill>
              </a:rPr>
              <a:t>sauf</a:t>
            </a:r>
            <a:r>
              <a:rPr lang="fr-FR" sz="1600" dirty="0">
                <a:solidFill>
                  <a:srgbClr val="C00000"/>
                </a:solidFill>
              </a:rPr>
              <a:t> Master Gestion des programmes internationaux - GPI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1763F2-FBBD-4A6B-BA21-1B7D4083EFFB}"/>
              </a:ext>
            </a:extLst>
          </p:cNvPr>
          <p:cNvSpPr txBox="1"/>
          <p:nvPr/>
        </p:nvSpPr>
        <p:spPr>
          <a:xfrm>
            <a:off x="683568" y="707787"/>
            <a:ext cx="388843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/>
              <a:t>Master Droit bancaire et financier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Master Droit des affaires</a:t>
            </a:r>
            <a:r>
              <a:rPr lang="fr-FR" dirty="0"/>
              <a:t> </a:t>
            </a:r>
            <a:r>
              <a:rPr lang="fr-FR" sz="1600" i="1" u="sng" dirty="0">
                <a:solidFill>
                  <a:schemeClr val="accent6">
                    <a:lumMod val="50000"/>
                  </a:schemeClr>
                </a:solidFill>
              </a:rPr>
              <a:t>parcours: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Droit de la propriété intellectuelle/ 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Droit des Affaires Approfondi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/ Droit du cinéma et de l’Audiovisuel/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Droit et fiscalité du Marché de l’Art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/ Contrats, Distribution et </a:t>
            </a:r>
            <a:r>
              <a:rPr lang="fr-FR" sz="1600">
                <a:solidFill>
                  <a:schemeClr val="accent6">
                    <a:lumMod val="75000"/>
                  </a:schemeClr>
                </a:solidFill>
              </a:rPr>
              <a:t>concurrence/</a:t>
            </a:r>
            <a:r>
              <a:rPr lang="fr-FR" sz="1600">
                <a:solidFill>
                  <a:schemeClr val="accent6">
                    <a:lumMod val="50000"/>
                  </a:schemeClr>
                </a:solidFill>
              </a:rPr>
              <a:t> Droit privé International et comparé</a:t>
            </a:r>
            <a:endParaRPr lang="fr-FR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/>
              <a:t>Master Droit et activités numériques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Master Droit européen </a:t>
            </a:r>
            <a:r>
              <a:rPr lang="fr-FR" sz="1600" i="1" u="sng" dirty="0">
                <a:solidFill>
                  <a:schemeClr val="accent6">
                    <a:lumMod val="50000"/>
                  </a:schemeClr>
                </a:solidFill>
              </a:rPr>
              <a:t>parcours:</a:t>
            </a:r>
            <a:r>
              <a:rPr lang="fr-FR" sz="1600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Droit européen des affaires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/ Droit européen des droits de l’Homme/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Droit Global du changement climatique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Master Droit Fiscal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Master Droit International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</a:rPr>
              <a:t>parcours: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Droit des organisations internationales/ 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Droit international Public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600" b="1" dirty="0"/>
              <a:t>Master Gouvernance des risques environnementaux ( RISE)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C246944-5EA1-453D-BC0F-99791C466E35}"/>
              </a:ext>
            </a:extLst>
          </p:cNvPr>
          <p:cNvCxnSpPr/>
          <p:nvPr/>
        </p:nvCxnSpPr>
        <p:spPr>
          <a:xfrm>
            <a:off x="4571999" y="980728"/>
            <a:ext cx="0" cy="489654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0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1-Validation du M1 en échange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3528" y="256490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2. Vérification de la faisabilité du programme de cours en M1 Lyon 3 dans la/les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universités partenaires</a:t>
            </a:r>
            <a:r>
              <a:rPr lang="fr-FR" dirty="0"/>
              <a:t> souhaitées. Vérifier que le partenaire accepte le droit et que les cours proposés correspondent à vos projets d’études.</a:t>
            </a:r>
          </a:p>
          <a:p>
            <a:pPr algn="just"/>
            <a:endParaRPr lang="fr-FR" dirty="0"/>
          </a:p>
          <a:p>
            <a:pPr algn="just"/>
            <a:r>
              <a:rPr lang="fr-FR" dirty="0">
                <a:solidFill>
                  <a:schemeClr val="tx2"/>
                </a:solidFill>
              </a:rPr>
              <a:t>Vous n’êtes pas </a:t>
            </a:r>
            <a:r>
              <a:rPr lang="fr-FR" dirty="0" err="1">
                <a:solidFill>
                  <a:schemeClr val="tx2"/>
                </a:solidFill>
              </a:rPr>
              <a:t>inscrit.e</a:t>
            </a:r>
            <a:r>
              <a:rPr lang="fr-FR" dirty="0">
                <a:solidFill>
                  <a:schemeClr val="tx2"/>
                </a:solidFill>
              </a:rPr>
              <a:t> en Master chez le partenaire mais à Lyon 3 !!!</a:t>
            </a:r>
          </a:p>
          <a:p>
            <a:pPr algn="just"/>
            <a:endParaRPr lang="fr-FR" dirty="0">
              <a:solidFill>
                <a:schemeClr val="tx2"/>
              </a:solidFill>
            </a:endParaRPr>
          </a:p>
          <a:p>
            <a:pPr algn="just"/>
            <a:r>
              <a:rPr lang="fr-FR" dirty="0">
                <a:solidFill>
                  <a:schemeClr val="tx2"/>
                </a:solidFill>
              </a:rPr>
              <a:t>Ne pas vérifier les intitulés de master qu’il est possible de valider chez le partenaire mais </a:t>
            </a:r>
            <a:r>
              <a:rPr lang="fr-FR" dirty="0">
                <a:solidFill>
                  <a:srgbClr val="C00000"/>
                </a:solidFill>
              </a:rPr>
              <a:t>l’offre de cours ouverte aux étudiants en échange en licence ou Master. La plupart des Universités ouvrent les cours « </a:t>
            </a:r>
            <a:r>
              <a:rPr lang="fr-FR" dirty="0" err="1">
                <a:solidFill>
                  <a:srgbClr val="C00000"/>
                </a:solidFill>
              </a:rPr>
              <a:t>undergraduate</a:t>
            </a:r>
            <a:r>
              <a:rPr lang="fr-FR" dirty="0">
                <a:solidFill>
                  <a:srgbClr val="C00000"/>
                </a:solidFill>
              </a:rPr>
              <a:t> » et non « </a:t>
            </a:r>
            <a:r>
              <a:rPr lang="fr-FR" dirty="0" err="1">
                <a:solidFill>
                  <a:srgbClr val="C00000"/>
                </a:solidFill>
              </a:rPr>
              <a:t>postgraduate</a:t>
            </a:r>
            <a:r>
              <a:rPr lang="fr-FR" dirty="0">
                <a:solidFill>
                  <a:srgbClr val="C00000"/>
                </a:solidFill>
              </a:rPr>
              <a:t> » </a:t>
            </a:r>
          </a:p>
          <a:p>
            <a:pPr algn="just"/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dirty="0">
                <a:solidFill>
                  <a:schemeClr val="tx2"/>
                </a:solidFill>
                <a:sym typeface="Wingdings" panose="05000000000000000000" pitchFamily="2" charset="2"/>
              </a:rPr>
              <a:t> </a:t>
            </a:r>
            <a:r>
              <a:rPr lang="fr-FR" i="1" dirty="0">
                <a:solidFill>
                  <a:schemeClr val="tx2"/>
                </a:solidFill>
              </a:rPr>
              <a:t>onglets : </a:t>
            </a:r>
            <a:r>
              <a:rPr lang="fr-FR" i="1" dirty="0" err="1">
                <a:solidFill>
                  <a:schemeClr val="tx2"/>
                </a:solidFill>
              </a:rPr>
              <a:t>study</a:t>
            </a:r>
            <a:r>
              <a:rPr lang="fr-FR" i="1" dirty="0">
                <a:solidFill>
                  <a:schemeClr val="tx2"/>
                </a:solidFill>
              </a:rPr>
              <a:t> </a:t>
            </a:r>
            <a:r>
              <a:rPr lang="fr-FR" i="1" dirty="0" err="1">
                <a:solidFill>
                  <a:schemeClr val="tx2"/>
                </a:solidFill>
              </a:rPr>
              <a:t>abroad</a:t>
            </a:r>
            <a:r>
              <a:rPr lang="fr-FR" i="1" dirty="0">
                <a:solidFill>
                  <a:schemeClr val="tx2"/>
                </a:solidFill>
              </a:rPr>
              <a:t>, exchange </a:t>
            </a:r>
            <a:r>
              <a:rPr lang="fr-FR" i="1" dirty="0" err="1">
                <a:solidFill>
                  <a:schemeClr val="tx2"/>
                </a:solidFill>
              </a:rPr>
              <a:t>students</a:t>
            </a:r>
            <a:r>
              <a:rPr lang="fr-FR" i="1" dirty="0">
                <a:solidFill>
                  <a:schemeClr val="tx2"/>
                </a:solidFill>
              </a:rPr>
              <a:t>, </a:t>
            </a:r>
            <a:r>
              <a:rPr lang="fr-FR" i="1" dirty="0" err="1">
                <a:solidFill>
                  <a:schemeClr val="tx2"/>
                </a:solidFill>
              </a:rPr>
              <a:t>incoming</a:t>
            </a:r>
            <a:r>
              <a:rPr lang="fr-FR" i="1" dirty="0">
                <a:solidFill>
                  <a:schemeClr val="tx2"/>
                </a:solidFill>
              </a:rPr>
              <a:t> </a:t>
            </a:r>
            <a:r>
              <a:rPr lang="fr-FR" i="1" dirty="0" err="1">
                <a:solidFill>
                  <a:schemeClr val="tx2"/>
                </a:solidFill>
              </a:rPr>
              <a:t>student</a:t>
            </a:r>
            <a:r>
              <a:rPr lang="fr-FR" i="1" dirty="0">
                <a:solidFill>
                  <a:schemeClr val="tx2"/>
                </a:solidFill>
              </a:rPr>
              <a:t>…des sites des universités partenaires </a:t>
            </a:r>
            <a:r>
              <a:rPr lang="fr-FR" dirty="0">
                <a:solidFill>
                  <a:schemeClr val="tx2"/>
                </a:solidFill>
              </a:rPr>
              <a:t>)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41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1-Départ au semestre en M1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3528" y="256490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Il est possible de partir un seul semestre durant l’année universitaire de M1</a:t>
            </a:r>
          </a:p>
          <a:p>
            <a:pPr algn="just"/>
            <a:endParaRPr lang="fr-FR" dirty="0"/>
          </a:p>
          <a:p>
            <a:pPr algn="just"/>
            <a:r>
              <a:rPr lang="fr-FR" dirty="0">
                <a:solidFill>
                  <a:schemeClr val="tx2"/>
                </a:solidFill>
              </a:rPr>
              <a:t>Attention! En fonction des calendriers académiques, </a:t>
            </a:r>
            <a:r>
              <a:rPr lang="fr-FR" u="sng" dirty="0">
                <a:solidFill>
                  <a:schemeClr val="tx2"/>
                </a:solidFill>
              </a:rPr>
              <a:t>il ne vous sera pas possible de décider du semestre durant lequel vous souhaitez partir</a:t>
            </a:r>
            <a:br>
              <a:rPr lang="fr-FR" dirty="0">
                <a:solidFill>
                  <a:schemeClr val="tx2"/>
                </a:solidFill>
              </a:rPr>
            </a:br>
            <a:br>
              <a:rPr lang="fr-FR" dirty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  <a:p>
            <a:pPr algn="just"/>
            <a:endParaRPr lang="fr-FR" dirty="0">
              <a:solidFill>
                <a:schemeClr val="tx2"/>
              </a:solidFill>
            </a:endParaRP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94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1-Validation du M1 en échange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3528" y="2564904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 Dépôt de candidature – </a:t>
            </a:r>
            <a:r>
              <a:rPr lang="fr-FR" b="1" dirty="0"/>
              <a:t>dossier RI sur Mobility Online – </a:t>
            </a:r>
          </a:p>
          <a:p>
            <a:r>
              <a:rPr lang="fr-FR" b="1" dirty="0"/>
              <a:t>14 octobre/ 14 novembre 2024</a:t>
            </a:r>
          </a:p>
          <a:p>
            <a:endParaRPr lang="fr-FR" dirty="0"/>
          </a:p>
          <a:p>
            <a:r>
              <a:rPr lang="fr-FR" dirty="0">
                <a:solidFill>
                  <a:schemeClr val="tx2"/>
                </a:solidFill>
              </a:rPr>
              <a:t>Résultats académiques </a:t>
            </a:r>
          </a:p>
          <a:p>
            <a:r>
              <a:rPr lang="fr-FR" dirty="0">
                <a:solidFill>
                  <a:schemeClr val="tx2"/>
                </a:solidFill>
              </a:rPr>
              <a:t>+ Lettre de motivation (présentation du projet d’échange) dans la langue du cursus d'enseignement à l'étranger à adresser au référent de zone.</a:t>
            </a:r>
          </a:p>
          <a:p>
            <a:r>
              <a:rPr lang="fr-FR" dirty="0">
                <a:solidFill>
                  <a:schemeClr val="tx2"/>
                </a:solidFill>
              </a:rPr>
              <a:t>Dans le cas où vous postulez à plusieurs cursus dans différentes langues, merci de faire </a:t>
            </a:r>
            <a:r>
              <a:rPr lang="fr-FR" u="sng" dirty="0">
                <a:solidFill>
                  <a:schemeClr val="tx2"/>
                </a:solidFill>
              </a:rPr>
              <a:t>une lettre par langue d'enseignement</a:t>
            </a:r>
            <a:r>
              <a:rPr lang="fr-FR" dirty="0">
                <a:solidFill>
                  <a:schemeClr val="tx2"/>
                </a:solidFill>
              </a:rPr>
              <a:t>. </a:t>
            </a:r>
          </a:p>
          <a:p>
            <a:r>
              <a:rPr lang="fr-FR" dirty="0">
                <a:solidFill>
                  <a:schemeClr val="tx2"/>
                </a:solidFill>
              </a:rPr>
              <a:t>Attention à bien tout grouper en </a:t>
            </a:r>
            <a:r>
              <a:rPr lang="fr-FR" u="sng" dirty="0">
                <a:solidFill>
                  <a:srgbClr val="C00000"/>
                </a:solidFill>
              </a:rPr>
              <a:t>un seul </a:t>
            </a:r>
            <a:r>
              <a:rPr lang="fr-FR" u="sng" dirty="0" err="1">
                <a:solidFill>
                  <a:srgbClr val="C00000"/>
                </a:solidFill>
              </a:rPr>
              <a:t>pdf</a:t>
            </a:r>
            <a:r>
              <a:rPr lang="fr-FR" sz="1700" b="1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car il ne vous sera possible de déposer qu'un seul fichier</a:t>
            </a:r>
          </a:p>
          <a:p>
            <a:r>
              <a:rPr lang="fr-FR" u="sng" dirty="0">
                <a:solidFill>
                  <a:srgbClr val="C00000"/>
                </a:solidFill>
              </a:rPr>
              <a:t>Merci de préciser dans votre lettre si vous souhaitez partir au semestre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6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1-Validation du M1 en échange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2979" y="242210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4. Phase anticipée de sélection en Master – </a:t>
            </a:r>
            <a:r>
              <a:rPr lang="fr-FR" b="1" dirty="0"/>
              <a:t>14 octobre/ 14 novembre 2024</a:t>
            </a:r>
            <a:endParaRPr lang="fr-FR" dirty="0"/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Via le </a:t>
            </a:r>
            <a:r>
              <a:rPr lang="fr-FR" b="1" dirty="0">
                <a:solidFill>
                  <a:srgbClr val="AE131F"/>
                </a:solidFill>
              </a:rPr>
              <a:t>portail candidature de l’université e-candidat Lyon 3</a:t>
            </a:r>
            <a:r>
              <a:rPr lang="fr-FR" dirty="0">
                <a:solidFill>
                  <a:schemeClr val="tx2"/>
                </a:solidFill>
              </a:rPr>
              <a:t>: Faculté de Droit – Master 1 en Echange</a:t>
            </a:r>
          </a:p>
          <a:p>
            <a:pPr marL="285750" indent="-285750">
              <a:buFont typeface="Wingdings" pitchFamily="2" charset="2"/>
              <a:buChar char="F"/>
            </a:pPr>
            <a:r>
              <a:rPr lang="fr-FR" dirty="0">
                <a:solidFill>
                  <a:schemeClr val="tx2"/>
                </a:solidFill>
              </a:rPr>
              <a:t>onglet Candidater – S’inscrire. Sélection de 3 masters maximum</a:t>
            </a:r>
          </a:p>
          <a:p>
            <a:pPr marL="285750" indent="-285750">
              <a:buFont typeface="Wingdings" pitchFamily="2" charset="2"/>
              <a:buChar char="F"/>
            </a:pPr>
            <a:r>
              <a:rPr lang="fr-FR" dirty="0">
                <a:solidFill>
                  <a:schemeClr val="tx2"/>
                </a:solidFill>
              </a:rPr>
              <a:t>Le portail sera ouvert le 14 octobre et fermera le 14 novembre 2024</a:t>
            </a:r>
          </a:p>
          <a:p>
            <a:pPr marL="285750" indent="-285750">
              <a:buFont typeface="Wingdings" pitchFamily="2" charset="2"/>
              <a:buChar char="F"/>
            </a:pPr>
            <a:r>
              <a:rPr lang="fr-FR" dirty="0">
                <a:solidFill>
                  <a:schemeClr val="tx2"/>
                </a:solidFill>
              </a:rPr>
              <a:t>Le résultat de cette phase de sélection en Master sera donné sur </a:t>
            </a:r>
            <a:r>
              <a:rPr lang="fr-FR" dirty="0" err="1">
                <a:solidFill>
                  <a:schemeClr val="tx2"/>
                </a:solidFill>
              </a:rPr>
              <a:t>ecandidat</a:t>
            </a:r>
            <a:r>
              <a:rPr lang="fr-FR" dirty="0">
                <a:solidFill>
                  <a:schemeClr val="tx2"/>
                </a:solidFill>
              </a:rPr>
              <a:t> courant décembre 2024</a:t>
            </a:r>
          </a:p>
          <a:p>
            <a:pPr marL="285750" indent="-285750">
              <a:buFont typeface="Wingdings" pitchFamily="2" charset="2"/>
              <a:buChar char="F"/>
            </a:pPr>
            <a:r>
              <a:rPr lang="fr-FR" dirty="0">
                <a:solidFill>
                  <a:schemeClr val="tx2"/>
                </a:solidFill>
              </a:rPr>
              <a:t>Vous aurez une semaine pour confirmer votre place en Master et l’ordre de vos vœux de pays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4359F0-5739-4BA4-B53B-B2B8A18433BF}"/>
              </a:ext>
            </a:extLst>
          </p:cNvPr>
          <p:cNvSpPr txBox="1"/>
          <p:nvPr/>
        </p:nvSpPr>
        <p:spPr>
          <a:xfrm>
            <a:off x="323528" y="5249166"/>
            <a:ext cx="8394352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 Un mail de confirmation de votre </a:t>
            </a:r>
            <a:r>
              <a:rPr lang="fr-FR" dirty="0">
                <a:solidFill>
                  <a:schemeClr val="bg1"/>
                </a:solidFill>
              </a:rPr>
              <a:t>candidature RI doit être jointe à votre dossier </a:t>
            </a:r>
            <a:r>
              <a:rPr lang="fr-FR" dirty="0" err="1">
                <a:solidFill>
                  <a:schemeClr val="bg1"/>
                </a:solidFill>
              </a:rPr>
              <a:t>e.candidat</a:t>
            </a:r>
            <a:r>
              <a:rPr lang="fr-FR" dirty="0">
                <a:solidFill>
                  <a:schemeClr val="bg1"/>
                </a:solidFill>
              </a:rPr>
              <a:t> dans la rubrique « attestation de candidature sur Mobility Online »</a:t>
            </a:r>
          </a:p>
        </p:txBody>
      </p:sp>
    </p:spTree>
    <p:extLst>
      <p:ext uri="{BB962C8B-B14F-4D97-AF65-F5344CB8AC3E}">
        <p14:creationId xmlns:p14="http://schemas.microsoft.com/office/powerpoint/2010/main" val="292159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51520" y="1557662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2-Validation d’un DU de droit comparé en échange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3356992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DU de droit des affaires comparé</a:t>
            </a:r>
          </a:p>
          <a:p>
            <a:r>
              <a:rPr lang="fr-FR" dirty="0"/>
              <a:t>- DU de droit privé comparé</a:t>
            </a:r>
          </a:p>
          <a:p>
            <a:r>
              <a:rPr lang="fr-FR" dirty="0"/>
              <a:t>- DU de droit public comparé</a:t>
            </a:r>
          </a:p>
          <a:p>
            <a:r>
              <a:rPr lang="fr-FR" dirty="0"/>
              <a:t>- DU de droit international et européen</a:t>
            </a:r>
          </a:p>
          <a:p>
            <a:r>
              <a:rPr lang="fr-FR" dirty="0"/>
              <a:t>- DU Relations Internationales</a:t>
            </a:r>
          </a:p>
          <a:p>
            <a:endParaRPr lang="fr-FR" dirty="0"/>
          </a:p>
          <a:p>
            <a:r>
              <a:rPr lang="fr-FR" dirty="0">
                <a:solidFill>
                  <a:schemeClr val="tx2"/>
                </a:solidFill>
              </a:rPr>
              <a:t>Orientation possible vers ces DU à l’issue de la phase 4 de sélection anticipée si  résultat négatif ou bien choix dès le départ de ne pas candidater en Master mais avec un souhait de réaliser un départ en échange</a:t>
            </a:r>
          </a:p>
        </p:txBody>
      </p:sp>
    </p:spTree>
    <p:extLst>
      <p:ext uri="{BB962C8B-B14F-4D97-AF65-F5344CB8AC3E}">
        <p14:creationId xmlns:p14="http://schemas.microsoft.com/office/powerpoint/2010/main" val="304328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2-Validation d’un DU de droit comparé en échange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CC0004-BACE-4019-9FB0-A41CFBAE62B1}"/>
              </a:ext>
            </a:extLst>
          </p:cNvPr>
          <p:cNvSpPr txBox="1"/>
          <p:nvPr/>
        </p:nvSpPr>
        <p:spPr>
          <a:xfrm>
            <a:off x="323528" y="2996952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 Dépôt de candidature – </a:t>
            </a:r>
            <a:r>
              <a:rPr lang="fr-FR" b="1" dirty="0"/>
              <a:t>dossier RI sur Mobility Online – </a:t>
            </a:r>
          </a:p>
          <a:p>
            <a:r>
              <a:rPr lang="fr-FR" b="1" dirty="0"/>
              <a:t>&gt;&gt; 14 octobre/ 14 novembre 2024</a:t>
            </a:r>
          </a:p>
          <a:p>
            <a:r>
              <a:rPr lang="fr-FR" b="1" dirty="0"/>
              <a:t>- à l’année uniquement</a:t>
            </a:r>
          </a:p>
          <a:p>
            <a:endParaRPr lang="fr-FR" dirty="0"/>
          </a:p>
          <a:p>
            <a:r>
              <a:rPr lang="fr-FR" dirty="0">
                <a:solidFill>
                  <a:schemeClr val="tx2"/>
                </a:solidFill>
              </a:rPr>
              <a:t>Résultats académiques </a:t>
            </a:r>
          </a:p>
          <a:p>
            <a:r>
              <a:rPr lang="fr-FR" dirty="0">
                <a:solidFill>
                  <a:schemeClr val="tx2"/>
                </a:solidFill>
              </a:rPr>
              <a:t>+ Lettre de motivation (présentation du projet d’échange) dans la langue du cursus d'enseignement à l'étranger à adresser au référent de zone.</a:t>
            </a:r>
          </a:p>
          <a:p>
            <a:r>
              <a:rPr lang="fr-FR" dirty="0">
                <a:solidFill>
                  <a:schemeClr val="tx2"/>
                </a:solidFill>
              </a:rPr>
              <a:t>Dans le cas où vous postulez à plusieurs cursus dans différentes langues, merci de faire </a:t>
            </a:r>
            <a:r>
              <a:rPr lang="fr-FR" u="sng" dirty="0">
                <a:solidFill>
                  <a:schemeClr val="tx2"/>
                </a:solidFill>
              </a:rPr>
              <a:t>une lettre par langue d'enseignement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sz="1700" b="1" dirty="0">
                <a:solidFill>
                  <a:schemeClr val="tx2"/>
                </a:solidFill>
              </a:rPr>
              <a:t>en un seul </a:t>
            </a:r>
            <a:r>
              <a:rPr lang="fr-FR" sz="1700" b="1" dirty="0" err="1">
                <a:solidFill>
                  <a:schemeClr val="tx2"/>
                </a:solidFill>
              </a:rPr>
              <a:t>pdf</a:t>
            </a:r>
            <a:r>
              <a:rPr lang="fr-FR" dirty="0">
                <a:solidFill>
                  <a:schemeClr val="tx2"/>
                </a:solidFill>
              </a:rPr>
              <a:t>. </a:t>
            </a:r>
          </a:p>
          <a:p>
            <a:r>
              <a:rPr lang="fr-FR" dirty="0">
                <a:solidFill>
                  <a:schemeClr val="tx2"/>
                </a:solidFill>
              </a:rPr>
              <a:t>+ </a:t>
            </a:r>
            <a:r>
              <a:rPr lang="fr-FR" sz="1700" b="1" dirty="0">
                <a:solidFill>
                  <a:schemeClr val="tx2"/>
                </a:solidFill>
              </a:rPr>
              <a:t>5 vœux de pays </a:t>
            </a:r>
            <a:r>
              <a:rPr lang="fr-FR" dirty="0">
                <a:solidFill>
                  <a:schemeClr val="tx2"/>
                </a:solidFill>
              </a:rPr>
              <a:t>où le parcours est possible </a:t>
            </a:r>
          </a:p>
        </p:txBody>
      </p:sp>
    </p:spTree>
    <p:extLst>
      <p:ext uri="{BB962C8B-B14F-4D97-AF65-F5344CB8AC3E}">
        <p14:creationId xmlns:p14="http://schemas.microsoft.com/office/powerpoint/2010/main" val="20868868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15882</TotalTime>
  <Words>2097</Words>
  <Application>Microsoft Office PowerPoint</Application>
  <PresentationFormat>Affichage à l'écran (4:3)</PresentationFormat>
  <Paragraphs>346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Jean Moulin Lyon3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Nancy BLONDIN</dc:creator>
  <cp:lastModifiedBy>PEREZ Julie</cp:lastModifiedBy>
  <cp:revision>179</cp:revision>
  <dcterms:created xsi:type="dcterms:W3CDTF">2010-06-03T15:23:42Z</dcterms:created>
  <dcterms:modified xsi:type="dcterms:W3CDTF">2024-10-11T13:45:57Z</dcterms:modified>
</cp:coreProperties>
</file>