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7" r:id="rId4"/>
    <p:sldId id="269" r:id="rId5"/>
    <p:sldId id="268" r:id="rId6"/>
    <p:sldId id="270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noble Université Club" initials="GUC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87" d="100"/>
          <a:sy n="87" d="100"/>
        </p:scale>
        <p:origin x="-230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33778-1D86-3E47-A11D-0BF77682DB9D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A10C9-BC19-954A-AA2D-3FB0FCA556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27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9881-5394-BB46-BBF8-8BD8F8F89E52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975B-9D49-0641-86BA-16A29BCA9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32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9881-5394-BB46-BBF8-8BD8F8F89E52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975B-9D49-0641-86BA-16A29BCA9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24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9881-5394-BB46-BBF8-8BD8F8F89E52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975B-9D49-0641-86BA-16A29BCA9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01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9881-5394-BB46-BBF8-8BD8F8F89E52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975B-9D49-0641-86BA-16A29BCA9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76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9881-5394-BB46-BBF8-8BD8F8F89E52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975B-9D49-0641-86BA-16A29BCA9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56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9881-5394-BB46-BBF8-8BD8F8F89E52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975B-9D49-0641-86BA-16A29BCA9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72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9881-5394-BB46-BBF8-8BD8F8F89E52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975B-9D49-0641-86BA-16A29BCA9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0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9881-5394-BB46-BBF8-8BD8F8F89E52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975B-9D49-0641-86BA-16A29BCA9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93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9881-5394-BB46-BBF8-8BD8F8F89E52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975B-9D49-0641-86BA-16A29BCA9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27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9881-5394-BB46-BBF8-8BD8F8F89E52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975B-9D49-0641-86BA-16A29BCA9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68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9881-5394-BB46-BBF8-8BD8F8F89E52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975B-9D49-0641-86BA-16A29BCA9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30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39881-5394-BB46-BBF8-8BD8F8F89E52}" type="datetimeFigureOut">
              <a:rPr lang="fr-FR" smtClean="0"/>
              <a:t>31/08/2020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F975B-9D49-0641-86BA-16A29BCA9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83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567604"/>
            <a:ext cx="6400800" cy="1173773"/>
          </a:xfrm>
        </p:spPr>
        <p:txBody>
          <a:bodyPr/>
          <a:lstStyle/>
          <a:p>
            <a:r>
              <a:rPr lang="fr-FR" dirty="0" smtClean="0"/>
              <a:t>Réunions de rentrée Licences</a:t>
            </a:r>
            <a:br>
              <a:rPr lang="fr-FR" dirty="0" smtClean="0"/>
            </a:br>
            <a:r>
              <a:rPr lang="fr-FR" dirty="0" smtClean="0"/>
              <a:t>2020-2021</a:t>
            </a:r>
            <a:endParaRPr lang="fr-FR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8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53"/>
    </mc:Choice>
    <mc:Fallback>
      <p:transition spd="slow" advTm="25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3366" y="1556898"/>
            <a:ext cx="832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Bloc 1 </a:t>
            </a:r>
            <a:r>
              <a:rPr lang="fr-FR" b="1" dirty="0" smtClean="0"/>
              <a:t>6 ECTS (cours numérisé/SEPI*)</a:t>
            </a:r>
            <a:r>
              <a:rPr lang="fr-FR" dirty="0" smtClean="0"/>
              <a:t> 	commun à toute Licence d’origine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085752" y="1925425"/>
            <a:ext cx="6218112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 smtClean="0"/>
              <a:t>Bloc 1	</a:t>
            </a:r>
          </a:p>
          <a:p>
            <a:r>
              <a:rPr lang="fr-FR" dirty="0" smtClean="0"/>
              <a:t>	Physiologie (6h/4h)</a:t>
            </a:r>
          </a:p>
          <a:p>
            <a:r>
              <a:rPr lang="fr-FR" dirty="0" smtClean="0"/>
              <a:t>	SHS </a:t>
            </a:r>
            <a:r>
              <a:rPr lang="fr-FR" dirty="0"/>
              <a:t>(santé publique et présentation des métiers) </a:t>
            </a:r>
            <a:r>
              <a:rPr lang="fr-FR" dirty="0" smtClean="0"/>
              <a:t>(3h/2h)</a:t>
            </a:r>
          </a:p>
          <a:p>
            <a:r>
              <a:rPr lang="fr-FR" dirty="0" smtClean="0"/>
              <a:t>	Anatomie (6h/4h)</a:t>
            </a:r>
          </a:p>
          <a:p>
            <a:r>
              <a:rPr lang="fr-FR" dirty="0" smtClean="0"/>
              <a:t>	Initiation </a:t>
            </a:r>
            <a:r>
              <a:rPr lang="fr-FR" dirty="0"/>
              <a:t>à la connaissance du médicament </a:t>
            </a:r>
            <a:r>
              <a:rPr lang="fr-FR" dirty="0" smtClean="0"/>
              <a:t>(3h/2h)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33366" y="3476614"/>
            <a:ext cx="806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Bloc 2 </a:t>
            </a:r>
            <a:r>
              <a:rPr lang="fr-FR" b="1" dirty="0" smtClean="0"/>
              <a:t>4 </a:t>
            </a:r>
            <a:r>
              <a:rPr lang="fr-FR" b="1" dirty="0"/>
              <a:t>ECTS </a:t>
            </a:r>
            <a:r>
              <a:rPr lang="fr-FR" b="1" dirty="0" smtClean="0"/>
              <a:t>(cours numérisé/SEPI*)</a:t>
            </a:r>
            <a:r>
              <a:rPr lang="fr-FR" dirty="0" smtClean="0">
                <a:sym typeface="Wingdings"/>
              </a:rPr>
              <a:t> 					selon la Licence d’origine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81000" y="3932271"/>
            <a:ext cx="3298372" cy="1477328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Bloc 2A : </a:t>
            </a:r>
          </a:p>
          <a:p>
            <a:r>
              <a:rPr lang="fr-FR" dirty="0"/>
              <a:t>	Chimie </a:t>
            </a:r>
            <a:r>
              <a:rPr lang="fr-FR" dirty="0" smtClean="0"/>
              <a:t>(3h/2h</a:t>
            </a:r>
            <a:r>
              <a:rPr lang="fr-FR" dirty="0"/>
              <a:t>) </a:t>
            </a:r>
            <a:endParaRPr lang="fr-FR" dirty="0" smtClean="0"/>
          </a:p>
          <a:p>
            <a:r>
              <a:rPr lang="fr-FR" dirty="0"/>
              <a:t>	Biochimie </a:t>
            </a:r>
            <a:r>
              <a:rPr lang="fr-FR" dirty="0" smtClean="0"/>
              <a:t>(3h/2h</a:t>
            </a:r>
            <a:r>
              <a:rPr lang="fr-FR" dirty="0"/>
              <a:t>) 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err="1" smtClean="0"/>
              <a:t>Histo</a:t>
            </a:r>
            <a:r>
              <a:rPr lang="fr-FR" dirty="0" smtClean="0"/>
              <a:t> </a:t>
            </a:r>
            <a:r>
              <a:rPr lang="fr-FR" dirty="0" err="1" smtClean="0"/>
              <a:t>BioDvpmt</a:t>
            </a:r>
            <a:r>
              <a:rPr lang="fr-FR" dirty="0"/>
              <a:t> </a:t>
            </a:r>
            <a:r>
              <a:rPr lang="fr-FR" dirty="0" smtClean="0"/>
              <a:t>(3h/2h</a:t>
            </a:r>
            <a:r>
              <a:rPr lang="fr-FR" dirty="0"/>
              <a:t>) 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err="1" smtClean="0"/>
              <a:t>Biocell</a:t>
            </a:r>
            <a:r>
              <a:rPr lang="fr-FR" dirty="0"/>
              <a:t> </a:t>
            </a:r>
            <a:r>
              <a:rPr lang="fr-FR" dirty="0" smtClean="0"/>
              <a:t>(3h/2h</a:t>
            </a:r>
            <a:r>
              <a:rPr lang="fr-FR" dirty="0"/>
              <a:t>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81000" y="5463689"/>
            <a:ext cx="3298371" cy="1200329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Bloc 2B : 	</a:t>
            </a:r>
          </a:p>
          <a:p>
            <a:r>
              <a:rPr lang="fr-FR" dirty="0"/>
              <a:t>	</a:t>
            </a:r>
            <a:r>
              <a:rPr lang="fr-FR" dirty="0" smtClean="0"/>
              <a:t>SHS (6h/4h</a:t>
            </a:r>
            <a:r>
              <a:rPr lang="fr-FR" dirty="0"/>
              <a:t>)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err="1" smtClean="0"/>
              <a:t>Biostatistiques</a:t>
            </a:r>
            <a:r>
              <a:rPr lang="fr-FR" dirty="0" smtClean="0"/>
              <a:t> (3h/2h</a:t>
            </a:r>
            <a:r>
              <a:rPr lang="fr-FR" dirty="0"/>
              <a:t>)</a:t>
            </a:r>
            <a:endParaRPr lang="fr-FR" dirty="0" smtClean="0"/>
          </a:p>
          <a:p>
            <a:r>
              <a:rPr lang="fr-FR" dirty="0"/>
              <a:t>	Biophysique </a:t>
            </a:r>
            <a:r>
              <a:rPr lang="fr-FR" dirty="0" smtClean="0"/>
              <a:t>(3h/2h</a:t>
            </a:r>
            <a:r>
              <a:rPr lang="fr-FR" dirty="0"/>
              <a:t>)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641838"/>
            <a:ext cx="8229600" cy="775800"/>
          </a:xfrm>
        </p:spPr>
        <p:txBody>
          <a:bodyPr>
            <a:noAutofit/>
          </a:bodyPr>
          <a:lstStyle/>
          <a:p>
            <a:r>
              <a:rPr lang="fr-FR" sz="2400" b="1" dirty="0"/>
              <a:t>Mineure santé : 10 </a:t>
            </a:r>
            <a:r>
              <a:rPr lang="fr-FR" sz="2400" b="1" dirty="0" smtClean="0"/>
              <a:t>ECTS</a:t>
            </a:r>
            <a:br>
              <a:rPr lang="fr-FR" sz="2400" b="1" dirty="0" smtClean="0"/>
            </a:br>
            <a:r>
              <a:rPr lang="fr-FR" sz="2400" b="1" dirty="0" smtClean="0"/>
              <a:t>(30h cours numérisés, 20h SEPI*)</a:t>
            </a: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766457" y="3932271"/>
            <a:ext cx="5377543" cy="1200329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Portail </a:t>
            </a:r>
            <a:r>
              <a:rPr lang="fr-FR" dirty="0">
                <a:solidFill>
                  <a:srgbClr val="FFFFFF"/>
                </a:solidFill>
              </a:rPr>
              <a:t>Mathématiques et Informatique </a:t>
            </a:r>
            <a:r>
              <a:rPr lang="fr-FR" dirty="0" smtClean="0">
                <a:solidFill>
                  <a:srgbClr val="FFFFFF"/>
                </a:solidFill>
              </a:rPr>
              <a:t>(Lyon 1)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Portail Physique Chimie Sciences de l’ingénieur (Lyon 1) 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Mention </a:t>
            </a:r>
            <a:r>
              <a:rPr lang="fr-FR" dirty="0">
                <a:solidFill>
                  <a:srgbClr val="FFFFFF"/>
                </a:solidFill>
              </a:rPr>
              <a:t>Droit </a:t>
            </a:r>
            <a:r>
              <a:rPr lang="fr-FR" dirty="0" smtClean="0">
                <a:solidFill>
                  <a:srgbClr val="FFFFFF"/>
                </a:solidFill>
              </a:rPr>
              <a:t>(Lyon 3</a:t>
            </a:r>
            <a:r>
              <a:rPr lang="fr-FR" dirty="0">
                <a:solidFill>
                  <a:srgbClr val="FFFFFF"/>
                </a:solidFill>
              </a:rPr>
              <a:t>)</a:t>
            </a:r>
            <a:endParaRPr lang="fr-FR" dirty="0" smtClean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Portail </a:t>
            </a:r>
            <a:r>
              <a:rPr lang="fr-FR" dirty="0">
                <a:solidFill>
                  <a:srgbClr val="FFFFFF"/>
                </a:solidFill>
              </a:rPr>
              <a:t>Psychologie et Sciences </a:t>
            </a:r>
            <a:r>
              <a:rPr lang="fr-FR" dirty="0" smtClean="0">
                <a:solidFill>
                  <a:srgbClr val="FFFFFF"/>
                </a:solidFill>
              </a:rPr>
              <a:t>Cognitives (Lyon 2)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66457" y="5473635"/>
            <a:ext cx="5206191" cy="923330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Portail </a:t>
            </a:r>
            <a:r>
              <a:rPr lang="fr-FR" dirty="0" smtClean="0">
                <a:solidFill>
                  <a:srgbClr val="FFFFFF"/>
                </a:solidFill>
              </a:rPr>
              <a:t>Sciences </a:t>
            </a:r>
            <a:r>
              <a:rPr lang="fr-FR" dirty="0">
                <a:solidFill>
                  <a:srgbClr val="FFFFFF"/>
                </a:solidFill>
              </a:rPr>
              <a:t>de la Vie et de la </a:t>
            </a:r>
            <a:r>
              <a:rPr lang="fr-FR" dirty="0" smtClean="0">
                <a:solidFill>
                  <a:srgbClr val="FFFFFF"/>
                </a:solidFill>
              </a:rPr>
              <a:t>Terre (Lyon 1) </a:t>
            </a:r>
            <a:r>
              <a:rPr lang="fr-FR" dirty="0">
                <a:solidFill>
                  <a:srgbClr val="FFFFFF"/>
                </a:solidFill>
              </a:rPr>
              <a:t>Mention Sciences de la Vie – Biologie et humanités </a:t>
            </a:r>
            <a:r>
              <a:rPr lang="fr-FR" dirty="0" smtClean="0">
                <a:solidFill>
                  <a:srgbClr val="FFFFFF"/>
                </a:solidFill>
              </a:rPr>
              <a:t>(Université </a:t>
            </a:r>
            <a:r>
              <a:rPr lang="fr-FR" dirty="0">
                <a:solidFill>
                  <a:srgbClr val="FFFFFF"/>
                </a:solidFill>
              </a:rPr>
              <a:t>catholique de </a:t>
            </a:r>
            <a:r>
              <a:rPr lang="fr-FR" dirty="0" smtClean="0">
                <a:solidFill>
                  <a:srgbClr val="FFFFFF"/>
                </a:solidFill>
              </a:rPr>
              <a:t>Lyon)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241032" y="6553334"/>
            <a:ext cx="4143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*Séances </a:t>
            </a:r>
            <a:r>
              <a:rPr lang="fr-FR" sz="1600" b="1" dirty="0"/>
              <a:t>d'Enseignement Présentiel Interactif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" y="-60845"/>
            <a:ext cx="9066167" cy="82162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4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401"/>
    </mc:Choice>
    <mc:Fallback>
      <p:transition spd="slow" advTm="97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Organisation des cours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28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/>
              <a:t>Cours en ligne 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accessibles à partir du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</a:t>
            </a:r>
            <a:r>
              <a:rPr lang="fr-FR" sz="2400" dirty="0" err="1" smtClean="0"/>
              <a:t>nov</a:t>
            </a:r>
            <a:r>
              <a:rPr lang="fr-FR" sz="2400" dirty="0" smtClean="0"/>
              <a:t> 2020 pour le bloc 1 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janvier 2021 pour le bloc 2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SEPI 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sur 5 jeudi matin (8h-12h) de suite à partir de la mi-février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Examens 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écrit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session en avril (QCM)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" y="-60845"/>
            <a:ext cx="9066167" cy="82162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8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35"/>
    </mc:Choice>
    <mc:Fallback>
      <p:transition spd="slow" advTm="32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Validation de l’UE Mineure Santé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72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sz="2400" b="1" dirty="0"/>
              <a:t>Validation de l’UE en 1ère </a:t>
            </a:r>
            <a:r>
              <a:rPr lang="fr-FR" sz="2400" b="1" dirty="0" smtClean="0"/>
              <a:t>session: pour chaque bloc</a:t>
            </a:r>
            <a:endParaRPr lang="fr-FR" sz="2400" b="1" dirty="0"/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moyenne </a:t>
            </a:r>
            <a:r>
              <a:rPr lang="fr-FR" sz="2400" dirty="0"/>
              <a:t>générale du bloc </a:t>
            </a:r>
            <a:r>
              <a:rPr lang="fr-FR" sz="2400" dirty="0" smtClean="0"/>
              <a:t>≥ </a:t>
            </a:r>
            <a:r>
              <a:rPr lang="fr-FR" sz="2400" dirty="0"/>
              <a:t>10/20, </a:t>
            </a:r>
            <a:endParaRPr lang="fr-FR" sz="2400" dirty="0" smtClean="0"/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fr-FR" sz="2400" dirty="0" smtClean="0"/>
              <a:t>aucune </a:t>
            </a:r>
            <a:r>
              <a:rPr lang="fr-FR" sz="2400" dirty="0"/>
              <a:t>note &lt;8/20 pour une </a:t>
            </a:r>
            <a:r>
              <a:rPr lang="fr-FR" sz="2400" dirty="0" smtClean="0"/>
              <a:t>discipline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b="1" dirty="0" smtClean="0"/>
              <a:t>Validation </a:t>
            </a:r>
            <a:r>
              <a:rPr lang="fr-FR" sz="2400" b="1" dirty="0"/>
              <a:t>de l’UE en 2ème </a:t>
            </a:r>
            <a:r>
              <a:rPr lang="fr-FR" sz="2400" b="1" dirty="0" smtClean="0"/>
              <a:t>session: pour chaque bloc</a:t>
            </a:r>
            <a:endParaRPr lang="fr-FR" sz="2400" b="1" dirty="0"/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moyenne </a:t>
            </a:r>
            <a:r>
              <a:rPr lang="fr-FR" sz="2400" dirty="0"/>
              <a:t>générale du bloc </a:t>
            </a:r>
            <a:r>
              <a:rPr lang="fr-FR" sz="2400" dirty="0" smtClean="0"/>
              <a:t>≥ 10/20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fr-FR" sz="2400" dirty="0" smtClean="0"/>
              <a:t>aucune </a:t>
            </a:r>
            <a:r>
              <a:rPr lang="fr-FR" sz="2400" dirty="0"/>
              <a:t>note &lt;8/20 pour une discipline. 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Validation </a:t>
            </a:r>
            <a:r>
              <a:rPr lang="fr-FR" sz="2400" b="1" dirty="0"/>
              <a:t>d’un bloc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l’étudiant </a:t>
            </a:r>
            <a:r>
              <a:rPr lang="fr-FR" sz="2400" dirty="0"/>
              <a:t>garde le bénéfice de </a:t>
            </a:r>
            <a:r>
              <a:rPr lang="fr-FR" sz="2400" dirty="0" smtClean="0"/>
              <a:t>la </a:t>
            </a:r>
            <a:r>
              <a:rPr lang="fr-FR" sz="2400" dirty="0"/>
              <a:t>validation </a:t>
            </a:r>
            <a:r>
              <a:rPr lang="fr-FR" sz="2400" dirty="0" smtClean="0"/>
              <a:t>d’un bloc pour </a:t>
            </a:r>
            <a:r>
              <a:rPr lang="fr-FR" sz="2400" dirty="0"/>
              <a:t>les années suivantes. </a:t>
            </a:r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" y="-60845"/>
            <a:ext cx="9066167" cy="82162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5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65"/>
    </mc:Choice>
    <mc:Fallback>
      <p:transition spd="slow" advTm="28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Admission en filière santé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8331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sz="2600" b="1" dirty="0" smtClean="0"/>
              <a:t>L’admission en filière santé repose sur </a:t>
            </a:r>
            <a:r>
              <a:rPr lang="fr-FR" sz="22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Un 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groupe d’épreuves </a:t>
            </a:r>
          </a:p>
          <a:p>
            <a:pPr lvl="1">
              <a:lnSpc>
                <a:spcPct val="150000"/>
              </a:lnSpc>
            </a:pPr>
            <a:r>
              <a:rPr lang="fr-FR" sz="2400" dirty="0"/>
              <a:t>d</a:t>
            </a:r>
            <a:r>
              <a:rPr lang="fr-FR" sz="2400" dirty="0" smtClean="0"/>
              <a:t>éfini par les épreuves de votre licence, incluant la mineure </a:t>
            </a:r>
            <a:r>
              <a:rPr lang="fr-FR" sz="2400" dirty="0" smtClean="0"/>
              <a:t>santé</a:t>
            </a:r>
            <a:endParaRPr lang="fr-FR" sz="2400" dirty="0" smtClean="0"/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soit</a:t>
            </a:r>
          </a:p>
          <a:p>
            <a:pPr lvl="2">
              <a:lnSpc>
                <a:spcPct val="150000"/>
              </a:lnSpc>
            </a:pPr>
            <a:r>
              <a:rPr lang="fr-FR" dirty="0" smtClean="0"/>
              <a:t>admission directe </a:t>
            </a:r>
          </a:p>
          <a:p>
            <a:pPr lvl="2">
              <a:lnSpc>
                <a:spcPct val="150000"/>
              </a:lnSpc>
            </a:pPr>
            <a:r>
              <a:rPr lang="fr-FR" dirty="0"/>
              <a:t>o</a:t>
            </a:r>
            <a:r>
              <a:rPr lang="fr-FR" dirty="0" smtClean="0"/>
              <a:t>u admission à un 2</a:t>
            </a:r>
            <a:r>
              <a:rPr lang="fr-FR" baseline="30000" dirty="0" smtClean="0"/>
              <a:t>ème</a:t>
            </a:r>
            <a:r>
              <a:rPr lang="fr-FR" dirty="0" smtClean="0"/>
              <a:t> groupe d’épreuve </a:t>
            </a:r>
          </a:p>
          <a:p>
            <a:pPr lvl="2">
              <a:lnSpc>
                <a:spcPct val="150000"/>
              </a:lnSpc>
            </a:pPr>
            <a:r>
              <a:rPr lang="fr-FR" dirty="0"/>
              <a:t>o</a:t>
            </a:r>
            <a:r>
              <a:rPr lang="fr-FR" dirty="0" smtClean="0"/>
              <a:t>u non admission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groupe d’épreuves</a:t>
            </a:r>
          </a:p>
          <a:p>
            <a:pPr lvl="1">
              <a:lnSpc>
                <a:spcPct val="150000"/>
              </a:lnSpc>
            </a:pPr>
            <a:r>
              <a:rPr lang="fr-FR" sz="2400" dirty="0"/>
              <a:t>c</a:t>
            </a:r>
            <a:r>
              <a:rPr lang="fr-FR" sz="2400" dirty="0" smtClean="0"/>
              <a:t>onstitué de 2 épreuves orales de 10 mn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" y="-60845"/>
            <a:ext cx="9066167" cy="82162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0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36"/>
    </mc:Choice>
    <mc:Fallback>
      <p:transition spd="slow" advTm="35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41791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FF0000"/>
                </a:solidFill>
              </a:rPr>
              <a:t>Attention!</a:t>
            </a:r>
            <a:endParaRPr lang="fr-FR" sz="3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67353"/>
            <a:ext cx="8229600" cy="217170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Il est essentiel de travailler l’ensemble de vos </a:t>
            </a:r>
          </a:p>
          <a:p>
            <a:pPr marL="0" indent="0" algn="ctr">
              <a:buNone/>
            </a:pPr>
            <a:r>
              <a:rPr lang="fr-FR" dirty="0" smtClean="0"/>
              <a:t>UE de Licence.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" y="-60845"/>
            <a:ext cx="9066167" cy="82162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4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92"/>
    </mc:Choice>
    <mc:Fallback>
      <p:transition spd="slow" advTm="17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281</Words>
  <Application>Microsoft Office PowerPoint</Application>
  <PresentationFormat>Affichage à l'écran (4:3)</PresentationFormat>
  <Paragraphs>54</Paragraphs>
  <Slides>6</Slides>
  <Notes>0</Notes>
  <HiddenSlides>0</HiddenSlides>
  <MMClips>6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Mineure santé : 10 ECTS (30h cours numérisés, 20h SEPI*)</vt:lpstr>
      <vt:lpstr>Organisation des cours</vt:lpstr>
      <vt:lpstr>Validation de l’UE Mineure Santé</vt:lpstr>
      <vt:lpstr>Admission en filière santé</vt:lpstr>
      <vt:lpstr>Attention!</vt:lpstr>
    </vt:vector>
  </TitlesOfParts>
  <Company>ujf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Propositions mineures santé UFR pharmacie</dc:title>
  <dc:creator>P-A Gauchard</dc:creator>
  <cp:lastModifiedBy>TILIKETE, Caroline</cp:lastModifiedBy>
  <cp:revision>116</cp:revision>
  <dcterms:created xsi:type="dcterms:W3CDTF">2019-10-16T23:51:18Z</dcterms:created>
  <dcterms:modified xsi:type="dcterms:W3CDTF">2020-08-31T14:06:44Z</dcterms:modified>
</cp:coreProperties>
</file>